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x="18288000" cy="10287000"/>
  <p:notesSz cx="6858000" cy="9144000"/>
  <p:embeddedFontLst>
    <p:embeddedFont>
      <p:font typeface="The Seasons Bold" charset="1" panose="00000000000000000000"/>
      <p:regular r:id="rId38"/>
    </p:embeddedFont>
    <p:embeddedFont>
      <p:font typeface="Poppins" charset="1" panose="00000500000000000000"/>
      <p:regular r:id="rId39"/>
    </p:embeddedFont>
    <p:embeddedFont>
      <p:font typeface="Poppins Bold" charset="1" panose="0000080000000000000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jpeg>
</file>

<file path=ppt/media/image13.png>
</file>

<file path=ppt/media/image14.jpeg>
</file>

<file path=ppt/media/image15.png>
</file>

<file path=ppt/media/image16.jpeg>
</file>

<file path=ppt/media/image17.png>
</file>

<file path=ppt/media/image18.jpeg>
</file>

<file path=ppt/media/image19.png>
</file>

<file path=ppt/media/image2.svg>
</file>

<file path=ppt/media/image20.png>
</file>

<file path=ppt/media/image21.jpeg>
</file>

<file path=ppt/media/image22.jpeg>
</file>

<file path=ppt/media/image3.jpe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9.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0.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2.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4.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6.jpe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8.jpe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20.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 Id="rId3" Target="../media/image22.jpe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787244" y="-390004"/>
            <a:ext cx="7911060" cy="11067008"/>
            <a:chOff x="0" y="0"/>
            <a:chExt cx="2083571" cy="2914768"/>
          </a:xfrm>
        </p:grpSpPr>
        <p:sp>
          <p:nvSpPr>
            <p:cNvPr name="Freeform 3" id="3"/>
            <p:cNvSpPr/>
            <p:nvPr/>
          </p:nvSpPr>
          <p:spPr>
            <a:xfrm flipH="false" flipV="false" rot="0">
              <a:off x="0" y="0"/>
              <a:ext cx="2083571" cy="2914767"/>
            </a:xfrm>
            <a:custGeom>
              <a:avLst/>
              <a:gdLst/>
              <a:ahLst/>
              <a:cxnLst/>
              <a:rect r="r" b="b" t="t" l="l"/>
              <a:pathLst>
                <a:path h="2914767" w="2083571">
                  <a:moveTo>
                    <a:pt x="0" y="0"/>
                  </a:moveTo>
                  <a:lnTo>
                    <a:pt x="2083571" y="0"/>
                  </a:lnTo>
                  <a:lnTo>
                    <a:pt x="2083571" y="2914767"/>
                  </a:lnTo>
                  <a:lnTo>
                    <a:pt x="0" y="2914767"/>
                  </a:lnTo>
                  <a:close/>
                </a:path>
              </a:pathLst>
            </a:custGeom>
            <a:solidFill>
              <a:srgbClr val="000000"/>
            </a:solidFill>
          </p:spPr>
        </p:sp>
        <p:sp>
          <p:nvSpPr>
            <p:cNvPr name="TextBox 4" id="4"/>
            <p:cNvSpPr txBox="true"/>
            <p:nvPr/>
          </p:nvSpPr>
          <p:spPr>
            <a:xfrm>
              <a:off x="0" y="-57150"/>
              <a:ext cx="2083571" cy="2971918"/>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2232161"/>
            <a:ext cx="8115300" cy="4362450"/>
          </a:xfrm>
          <a:prstGeom prst="rect">
            <a:avLst/>
          </a:prstGeom>
        </p:spPr>
        <p:txBody>
          <a:bodyPr anchor="t" rtlCol="false" tIns="0" lIns="0" bIns="0" rIns="0">
            <a:spAutoFit/>
          </a:bodyPr>
          <a:lstStyle/>
          <a:p>
            <a:pPr algn="l">
              <a:lnSpc>
                <a:spcPts val="10799"/>
              </a:lnSpc>
            </a:pPr>
            <a:r>
              <a:rPr lang="en-US" sz="9999">
                <a:solidFill>
                  <a:srgbClr val="8D6F22"/>
                </a:solidFill>
                <a:latin typeface="The Seasons Bold"/>
              </a:rPr>
              <a:t>Hotel Aggregator Analysis</a:t>
            </a:r>
          </a:p>
        </p:txBody>
      </p:sp>
      <p:sp>
        <p:nvSpPr>
          <p:cNvPr name="TextBox 7" id="7"/>
          <p:cNvSpPr txBox="true"/>
          <p:nvPr/>
        </p:nvSpPr>
        <p:spPr>
          <a:xfrm rot="0">
            <a:off x="1028700" y="6275190"/>
            <a:ext cx="8696243" cy="533633"/>
          </a:xfrm>
          <a:prstGeom prst="rect">
            <a:avLst/>
          </a:prstGeom>
        </p:spPr>
        <p:txBody>
          <a:bodyPr anchor="t" rtlCol="false" tIns="0" lIns="0" bIns="0" rIns="0">
            <a:spAutoFit/>
          </a:bodyPr>
          <a:lstStyle/>
          <a:p>
            <a:pPr algn="l">
              <a:lnSpc>
                <a:spcPts val="4328"/>
              </a:lnSpc>
            </a:pPr>
            <a:r>
              <a:rPr lang="en-US" sz="2546" spc="300">
                <a:solidFill>
                  <a:srgbClr val="000000"/>
                </a:solidFill>
                <a:latin typeface="Poppins"/>
              </a:rPr>
              <a:t>A TABLEAU PROJECT</a:t>
            </a:r>
          </a:p>
        </p:txBody>
      </p:sp>
      <p:grpSp>
        <p:nvGrpSpPr>
          <p:cNvPr name="Group 8" id="8"/>
          <p:cNvGrpSpPr/>
          <p:nvPr/>
        </p:nvGrpSpPr>
        <p:grpSpPr>
          <a:xfrm rot="0">
            <a:off x="8918667" y="2136911"/>
            <a:ext cx="8319513" cy="6757242"/>
            <a:chOff x="0" y="0"/>
            <a:chExt cx="1288910" cy="1046874"/>
          </a:xfrm>
        </p:grpSpPr>
        <p:sp>
          <p:nvSpPr>
            <p:cNvPr name="Freeform 9" id="9"/>
            <p:cNvSpPr/>
            <p:nvPr/>
          </p:nvSpPr>
          <p:spPr>
            <a:xfrm flipH="false" flipV="false" rot="0">
              <a:off x="0" y="0"/>
              <a:ext cx="1288910" cy="1046874"/>
            </a:xfrm>
            <a:custGeom>
              <a:avLst/>
              <a:gdLst/>
              <a:ahLst/>
              <a:cxnLst/>
              <a:rect r="r" b="b" t="t" l="l"/>
              <a:pathLst>
                <a:path h="1046874" w="1288910">
                  <a:moveTo>
                    <a:pt x="0" y="0"/>
                  </a:moveTo>
                  <a:lnTo>
                    <a:pt x="1288910" y="0"/>
                  </a:lnTo>
                  <a:lnTo>
                    <a:pt x="1288910" y="1046874"/>
                  </a:lnTo>
                  <a:lnTo>
                    <a:pt x="0" y="1046874"/>
                  </a:lnTo>
                  <a:close/>
                </a:path>
              </a:pathLst>
            </a:custGeom>
            <a:blipFill>
              <a:blip r:embed="rId4"/>
              <a:stretch>
                <a:fillRect l="-10954" t="0" r="-10954" b="0"/>
              </a:stretch>
            </a:blipFill>
          </p:spPr>
        </p:sp>
      </p:grpSp>
      <p:sp>
        <p:nvSpPr>
          <p:cNvPr name="TextBox 10" id="10"/>
          <p:cNvSpPr txBox="true"/>
          <p:nvPr/>
        </p:nvSpPr>
        <p:spPr>
          <a:xfrm rot="0">
            <a:off x="1028700" y="7821002"/>
            <a:ext cx="6658708" cy="711200"/>
          </a:xfrm>
          <a:prstGeom prst="rect">
            <a:avLst/>
          </a:prstGeom>
        </p:spPr>
        <p:txBody>
          <a:bodyPr anchor="t" rtlCol="false" tIns="0" lIns="0" bIns="0" rIns="0">
            <a:spAutoFit/>
          </a:bodyPr>
          <a:lstStyle/>
          <a:p>
            <a:pPr algn="l">
              <a:lnSpc>
                <a:spcPts val="2799"/>
              </a:lnSpc>
            </a:pPr>
            <a:r>
              <a:rPr lang="en-US" sz="1999">
                <a:solidFill>
                  <a:srgbClr val="000000"/>
                </a:solidFill>
                <a:latin typeface="Poppins"/>
              </a:rPr>
              <a:t>Christian Nico Gayo</a:t>
            </a:r>
          </a:p>
          <a:p>
            <a:pPr algn="l">
              <a:lnSpc>
                <a:spcPts val="2799"/>
              </a:lnSpc>
            </a:pPr>
            <a:r>
              <a:rPr lang="en-US" sz="1999">
                <a:solidFill>
                  <a:srgbClr val="000000"/>
                </a:solidFill>
                <a:latin typeface="Poppins"/>
              </a:rPr>
              <a:t>MIP-DA-07</a:t>
            </a:r>
          </a:p>
        </p:txBody>
      </p:sp>
      <p:sp>
        <p:nvSpPr>
          <p:cNvPr name="TextBox 11" id="11"/>
          <p:cNvSpPr txBox="true"/>
          <p:nvPr/>
        </p:nvSpPr>
        <p:spPr>
          <a:xfrm rot="0">
            <a:off x="1686987" y="1047750"/>
            <a:ext cx="9100257" cy="385382"/>
          </a:xfrm>
          <a:prstGeom prst="rect">
            <a:avLst/>
          </a:prstGeom>
        </p:spPr>
        <p:txBody>
          <a:bodyPr anchor="t" rtlCol="false" tIns="0" lIns="0" bIns="0" rIns="0">
            <a:spAutoFit/>
          </a:bodyPr>
          <a:lstStyle/>
          <a:p>
            <a:pPr algn="l">
              <a:lnSpc>
                <a:spcPts val="2721"/>
              </a:lnSpc>
            </a:pPr>
            <a:r>
              <a:rPr lang="en-US" sz="2520">
                <a:solidFill>
                  <a:srgbClr val="000000"/>
                </a:solidFill>
                <a:latin typeface="The Seasons Bold"/>
              </a:rPr>
              <a:t>TASK 3 | Mentorness Data Analytics Internship</a:t>
            </a:r>
          </a:p>
        </p:txBody>
      </p:sp>
      <p:grpSp>
        <p:nvGrpSpPr>
          <p:cNvPr name="Group 12" id="12"/>
          <p:cNvGrpSpPr/>
          <p:nvPr/>
        </p:nvGrpSpPr>
        <p:grpSpPr>
          <a:xfrm rot="-5400000">
            <a:off x="10815980" y="7423279"/>
            <a:ext cx="532129" cy="2941746"/>
            <a:chOff x="0" y="0"/>
            <a:chExt cx="140149" cy="774781"/>
          </a:xfrm>
        </p:grpSpPr>
        <p:sp>
          <p:nvSpPr>
            <p:cNvPr name="Freeform 13" id="13"/>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4" id="14"/>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5" id="15"/>
          <p:cNvGrpSpPr/>
          <p:nvPr/>
        </p:nvGrpSpPr>
        <p:grpSpPr>
          <a:xfrm rot="-5400000">
            <a:off x="15947582" y="666037"/>
            <a:ext cx="532129" cy="2941746"/>
            <a:chOff x="0" y="0"/>
            <a:chExt cx="140149" cy="774781"/>
          </a:xfrm>
        </p:grpSpPr>
        <p:sp>
          <p:nvSpPr>
            <p:cNvPr name="Freeform 16" id="16"/>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7" id="17"/>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5019675"/>
            <a:ext cx="8115300" cy="1851025"/>
          </a:xfrm>
          <a:prstGeom prst="rect">
            <a:avLst/>
          </a:prstGeom>
        </p:spPr>
        <p:txBody>
          <a:bodyPr anchor="t" rtlCol="false" tIns="0" lIns="0" bIns="0" rIns="0">
            <a:spAutoFit/>
          </a:bodyPr>
          <a:lstStyle/>
          <a:p>
            <a:pPr algn="l">
              <a:lnSpc>
                <a:spcPts val="3739"/>
              </a:lnSpc>
            </a:pPr>
            <a:r>
              <a:rPr lang="en-US" sz="2199">
                <a:solidFill>
                  <a:srgbClr val="000000"/>
                </a:solidFill>
                <a:latin typeface="Poppins"/>
              </a:rPr>
              <a:t>- Examine review scores and their impact on overall listing performance.</a:t>
            </a:r>
          </a:p>
          <a:p>
            <a:pPr algn="l">
              <a:lnSpc>
                <a:spcPts val="3739"/>
              </a:lnSpc>
            </a:pPr>
            <a:r>
              <a:rPr lang="en-US" sz="2199">
                <a:solidFill>
                  <a:srgbClr val="000000"/>
                </a:solidFill>
                <a:latin typeface="Poppins"/>
              </a:rPr>
              <a:t>- Identify areas for improvement based on specific review categories.</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Project Objectives</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
        <p:nvSpPr>
          <p:cNvPr name="TextBox 11" id="11"/>
          <p:cNvSpPr txBox="true"/>
          <p:nvPr/>
        </p:nvSpPr>
        <p:spPr>
          <a:xfrm rot="0">
            <a:off x="9144000" y="3225165"/>
            <a:ext cx="7459492" cy="1918335"/>
          </a:xfrm>
          <a:prstGeom prst="rect">
            <a:avLst/>
          </a:prstGeom>
        </p:spPr>
        <p:txBody>
          <a:bodyPr anchor="t" rtlCol="false" tIns="0" lIns="0" bIns="0" rIns="0">
            <a:spAutoFit/>
          </a:bodyPr>
          <a:lstStyle/>
          <a:p>
            <a:pPr algn="l">
              <a:lnSpc>
                <a:spcPts val="7020"/>
              </a:lnSpc>
            </a:pPr>
            <a:r>
              <a:rPr lang="en-US" sz="6500">
                <a:solidFill>
                  <a:srgbClr val="8D6F22"/>
                </a:solidFill>
                <a:latin typeface="The Seasons Bold"/>
              </a:rPr>
              <a:t>Review Scores and Guest Satisfaction</a:t>
            </a:r>
          </a:p>
        </p:txBody>
      </p:sp>
      <p:grpSp>
        <p:nvGrpSpPr>
          <p:cNvPr name="Group 12" id="12"/>
          <p:cNvGrpSpPr/>
          <p:nvPr/>
        </p:nvGrpSpPr>
        <p:grpSpPr>
          <a:xfrm rot="-10800000">
            <a:off x="0" y="7981271"/>
            <a:ext cx="532129" cy="2941746"/>
            <a:chOff x="0" y="0"/>
            <a:chExt cx="140149" cy="774781"/>
          </a:xfrm>
        </p:grpSpPr>
        <p:sp>
          <p:nvSpPr>
            <p:cNvPr name="Freeform 13" id="13"/>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4" id="14"/>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5019675"/>
            <a:ext cx="8115300" cy="1851025"/>
          </a:xfrm>
          <a:prstGeom prst="rect">
            <a:avLst/>
          </a:prstGeom>
        </p:spPr>
        <p:txBody>
          <a:bodyPr anchor="t" rtlCol="false" tIns="0" lIns="0" bIns="0" rIns="0">
            <a:spAutoFit/>
          </a:bodyPr>
          <a:lstStyle/>
          <a:p>
            <a:pPr algn="l">
              <a:lnSpc>
                <a:spcPts val="3739"/>
              </a:lnSpc>
            </a:pPr>
            <a:r>
              <a:rPr lang="en-US" sz="2199">
                <a:solidFill>
                  <a:srgbClr val="000000"/>
                </a:solidFill>
                <a:latin typeface="Poppins"/>
              </a:rPr>
              <a:t>- Analyze the distribution of property types and room types.</a:t>
            </a:r>
          </a:p>
          <a:p>
            <a:pPr algn="l">
              <a:lnSpc>
                <a:spcPts val="3739"/>
              </a:lnSpc>
            </a:pPr>
            <a:r>
              <a:rPr lang="en-US" sz="2199">
                <a:solidFill>
                  <a:srgbClr val="000000"/>
                </a:solidFill>
                <a:latin typeface="Poppins"/>
              </a:rPr>
              <a:t>- Explore trends in the popularity of specific accommodation setups.</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Project Objectives</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
        <p:nvSpPr>
          <p:cNvPr name="TextBox 11" id="11"/>
          <p:cNvSpPr txBox="true"/>
          <p:nvPr/>
        </p:nvSpPr>
        <p:spPr>
          <a:xfrm rot="0">
            <a:off x="9144000" y="3225165"/>
            <a:ext cx="7459492" cy="1918335"/>
          </a:xfrm>
          <a:prstGeom prst="rect">
            <a:avLst/>
          </a:prstGeom>
        </p:spPr>
        <p:txBody>
          <a:bodyPr anchor="t" rtlCol="false" tIns="0" lIns="0" bIns="0" rIns="0">
            <a:spAutoFit/>
          </a:bodyPr>
          <a:lstStyle/>
          <a:p>
            <a:pPr algn="l">
              <a:lnSpc>
                <a:spcPts val="7020"/>
              </a:lnSpc>
            </a:pPr>
            <a:r>
              <a:rPr lang="en-US" sz="6500">
                <a:solidFill>
                  <a:srgbClr val="8D6F22"/>
                </a:solidFill>
                <a:latin typeface="The Seasons Bold"/>
              </a:rPr>
              <a:t>Property Type and Room Analysis</a:t>
            </a:r>
          </a:p>
        </p:txBody>
      </p:sp>
      <p:grpSp>
        <p:nvGrpSpPr>
          <p:cNvPr name="Group 12" id="12"/>
          <p:cNvGrpSpPr/>
          <p:nvPr/>
        </p:nvGrpSpPr>
        <p:grpSpPr>
          <a:xfrm rot="-10800000">
            <a:off x="0" y="7981271"/>
            <a:ext cx="532129" cy="2941746"/>
            <a:chOff x="0" y="0"/>
            <a:chExt cx="140149" cy="774781"/>
          </a:xfrm>
        </p:grpSpPr>
        <p:sp>
          <p:nvSpPr>
            <p:cNvPr name="Freeform 13" id="13"/>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4" id="14"/>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3733802"/>
            <a:ext cx="7459492" cy="2924171"/>
          </a:xfrm>
          <a:prstGeom prst="rect">
            <a:avLst/>
          </a:prstGeom>
        </p:spPr>
        <p:txBody>
          <a:bodyPr anchor="t" rtlCol="false" tIns="0" lIns="0" bIns="0" rIns="0">
            <a:spAutoFit/>
          </a:bodyPr>
          <a:lstStyle/>
          <a:p>
            <a:pPr algn="l">
              <a:lnSpc>
                <a:spcPts val="10799"/>
              </a:lnSpc>
            </a:pPr>
            <a:r>
              <a:rPr lang="en-US" sz="9999">
                <a:solidFill>
                  <a:srgbClr val="8D6F22"/>
                </a:solidFill>
                <a:latin typeface="The Seasons Bold"/>
              </a:rPr>
              <a:t>Dataset Description</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Hotel Aggregator Analysis</a:t>
            </a:r>
          </a:p>
        </p:txBody>
      </p:sp>
      <p:grpSp>
        <p:nvGrpSpPr>
          <p:cNvPr name="Group 8" id="8"/>
          <p:cNvGrpSpPr/>
          <p:nvPr/>
        </p:nvGrpSpPr>
        <p:grpSpPr>
          <a:xfrm rot="0">
            <a:off x="1028700" y="2025195"/>
            <a:ext cx="5915921" cy="6236610"/>
            <a:chOff x="0" y="0"/>
            <a:chExt cx="464116" cy="489274"/>
          </a:xfrm>
        </p:grpSpPr>
        <p:sp>
          <p:nvSpPr>
            <p:cNvPr name="Freeform 9" id="9"/>
            <p:cNvSpPr/>
            <p:nvPr/>
          </p:nvSpPr>
          <p:spPr>
            <a:xfrm flipH="false" flipV="false" rot="0">
              <a:off x="0" y="0"/>
              <a:ext cx="464116" cy="489274"/>
            </a:xfrm>
            <a:custGeom>
              <a:avLst/>
              <a:gdLst/>
              <a:ahLst/>
              <a:cxnLst/>
              <a:rect r="r" b="b" t="t" l="l"/>
              <a:pathLst>
                <a:path h="489274" w="464116">
                  <a:moveTo>
                    <a:pt x="0" y="0"/>
                  </a:moveTo>
                  <a:lnTo>
                    <a:pt x="464116" y="0"/>
                  </a:lnTo>
                  <a:lnTo>
                    <a:pt x="464116" y="489274"/>
                  </a:lnTo>
                  <a:lnTo>
                    <a:pt x="0" y="489274"/>
                  </a:lnTo>
                  <a:close/>
                </a:path>
              </a:pathLst>
            </a:custGeom>
            <a:blipFill>
              <a:blip r:embed="rId4"/>
              <a:stretch>
                <a:fillRect l="-57933" t="0" r="0" b="0"/>
              </a:stretch>
            </a:blipFill>
          </p:spPr>
        </p:sp>
      </p:grpSp>
      <p:grpSp>
        <p:nvGrpSpPr>
          <p:cNvPr name="Group 10" id="10"/>
          <p:cNvGrpSpPr/>
          <p:nvPr/>
        </p:nvGrpSpPr>
        <p:grpSpPr>
          <a:xfrm rot="0">
            <a:off x="6182360" y="-111441"/>
            <a:ext cx="532129" cy="2941746"/>
            <a:chOff x="0" y="0"/>
            <a:chExt cx="140149" cy="774781"/>
          </a:xfrm>
        </p:grpSpPr>
        <p:sp>
          <p:nvSpPr>
            <p:cNvPr name="Freeform 11" id="11"/>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2" id="12"/>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10800000">
            <a:off x="0" y="7981271"/>
            <a:ext cx="532129" cy="2941746"/>
            <a:chOff x="0" y="0"/>
            <a:chExt cx="140149" cy="774781"/>
          </a:xfrm>
        </p:grpSpPr>
        <p:sp>
          <p:nvSpPr>
            <p:cNvPr name="Freeform 14" id="14"/>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5" id="15"/>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1355725"/>
            <a:ext cx="8115300" cy="7451725"/>
          </a:xfrm>
          <a:prstGeom prst="rect">
            <a:avLst/>
          </a:prstGeom>
        </p:spPr>
        <p:txBody>
          <a:bodyPr anchor="t" rtlCol="false" tIns="0" lIns="0" bIns="0" rIns="0">
            <a:spAutoFit/>
          </a:bodyPr>
          <a:lstStyle/>
          <a:p>
            <a:pPr algn="l">
              <a:lnSpc>
                <a:spcPts val="3739"/>
              </a:lnSpc>
            </a:pPr>
            <a:r>
              <a:rPr lang="en-US" sz="2199">
                <a:solidFill>
                  <a:srgbClr val="000000"/>
                </a:solidFill>
                <a:latin typeface="Poppins"/>
              </a:rPr>
              <a:t>1. </a:t>
            </a:r>
            <a:r>
              <a:rPr lang="en-US" sz="2199">
                <a:solidFill>
                  <a:srgbClr val="000000"/>
                </a:solidFill>
                <a:latin typeface="Poppins Bold"/>
              </a:rPr>
              <a:t>id</a:t>
            </a:r>
            <a:r>
              <a:rPr lang="en-US" sz="2199">
                <a:solidFill>
                  <a:srgbClr val="000000"/>
                </a:solidFill>
                <a:latin typeface="Poppins"/>
              </a:rPr>
              <a:t>: Unique identifier for each listing.</a:t>
            </a:r>
          </a:p>
          <a:p>
            <a:pPr algn="l">
              <a:lnSpc>
                <a:spcPts val="3739"/>
              </a:lnSpc>
            </a:pPr>
            <a:r>
              <a:rPr lang="en-US" sz="2199">
                <a:solidFill>
                  <a:srgbClr val="000000"/>
                </a:solidFill>
                <a:latin typeface="Poppins"/>
              </a:rPr>
              <a:t>2. </a:t>
            </a:r>
            <a:r>
              <a:rPr lang="en-US" sz="2199">
                <a:solidFill>
                  <a:srgbClr val="000000"/>
                </a:solidFill>
                <a:latin typeface="Poppins Bold"/>
              </a:rPr>
              <a:t>listing_url</a:t>
            </a:r>
            <a:r>
              <a:rPr lang="en-US" sz="2199">
                <a:solidFill>
                  <a:srgbClr val="000000"/>
                </a:solidFill>
                <a:latin typeface="Poppins"/>
              </a:rPr>
              <a:t>: URL of the listing on the hotel aggregator platform.</a:t>
            </a:r>
          </a:p>
          <a:p>
            <a:pPr algn="l">
              <a:lnSpc>
                <a:spcPts val="3739"/>
              </a:lnSpc>
            </a:pPr>
            <a:r>
              <a:rPr lang="en-US" sz="2199">
                <a:solidFill>
                  <a:srgbClr val="000000"/>
                </a:solidFill>
                <a:latin typeface="Poppins"/>
              </a:rPr>
              <a:t>3. </a:t>
            </a:r>
            <a:r>
              <a:rPr lang="en-US" sz="2199">
                <a:solidFill>
                  <a:srgbClr val="000000"/>
                </a:solidFill>
                <a:latin typeface="Poppins Bold"/>
              </a:rPr>
              <a:t>scrape_id</a:t>
            </a:r>
            <a:r>
              <a:rPr lang="en-US" sz="2199">
                <a:solidFill>
                  <a:srgbClr val="000000"/>
                </a:solidFill>
                <a:latin typeface="Poppins"/>
              </a:rPr>
              <a:t>: Identifier for the data scraping event.</a:t>
            </a:r>
          </a:p>
          <a:p>
            <a:pPr algn="l">
              <a:lnSpc>
                <a:spcPts val="3739"/>
              </a:lnSpc>
            </a:pPr>
            <a:r>
              <a:rPr lang="en-US" sz="2199">
                <a:solidFill>
                  <a:srgbClr val="000000"/>
                </a:solidFill>
                <a:latin typeface="Poppins"/>
              </a:rPr>
              <a:t>4. </a:t>
            </a:r>
            <a:r>
              <a:rPr lang="en-US" sz="2199">
                <a:solidFill>
                  <a:srgbClr val="000000"/>
                </a:solidFill>
                <a:latin typeface="Poppins Bold"/>
              </a:rPr>
              <a:t>last_scraped</a:t>
            </a:r>
            <a:r>
              <a:rPr lang="en-US" sz="2199">
                <a:solidFill>
                  <a:srgbClr val="000000"/>
                </a:solidFill>
                <a:latin typeface="Poppins"/>
              </a:rPr>
              <a:t>: Date of the last data scrape.</a:t>
            </a:r>
          </a:p>
          <a:p>
            <a:pPr algn="l">
              <a:lnSpc>
                <a:spcPts val="3739"/>
              </a:lnSpc>
            </a:pPr>
            <a:r>
              <a:rPr lang="en-US" sz="2199">
                <a:solidFill>
                  <a:srgbClr val="000000"/>
                </a:solidFill>
                <a:latin typeface="Poppins"/>
              </a:rPr>
              <a:t>5. </a:t>
            </a:r>
            <a:r>
              <a:rPr lang="en-US" sz="2199">
                <a:solidFill>
                  <a:srgbClr val="000000"/>
                </a:solidFill>
                <a:latin typeface="Poppins Bold"/>
              </a:rPr>
              <a:t>source</a:t>
            </a:r>
            <a:r>
              <a:rPr lang="en-US" sz="2199">
                <a:solidFill>
                  <a:srgbClr val="000000"/>
                </a:solidFill>
                <a:latin typeface="Poppins"/>
              </a:rPr>
              <a:t>: Source of the listing information.</a:t>
            </a:r>
          </a:p>
          <a:p>
            <a:pPr algn="l">
              <a:lnSpc>
                <a:spcPts val="3739"/>
              </a:lnSpc>
            </a:pPr>
            <a:r>
              <a:rPr lang="en-US" sz="2199">
                <a:solidFill>
                  <a:srgbClr val="000000"/>
                </a:solidFill>
                <a:latin typeface="Poppins"/>
              </a:rPr>
              <a:t>6. </a:t>
            </a:r>
            <a:r>
              <a:rPr lang="en-US" sz="2199">
                <a:solidFill>
                  <a:srgbClr val="000000"/>
                </a:solidFill>
                <a:latin typeface="Poppins Bold"/>
              </a:rPr>
              <a:t>name</a:t>
            </a:r>
            <a:r>
              <a:rPr lang="en-US" sz="2199">
                <a:solidFill>
                  <a:srgbClr val="000000"/>
                </a:solidFill>
                <a:latin typeface="Poppins"/>
              </a:rPr>
              <a:t>: Name of the listing.</a:t>
            </a:r>
          </a:p>
          <a:p>
            <a:pPr algn="l">
              <a:lnSpc>
                <a:spcPts val="3739"/>
              </a:lnSpc>
            </a:pPr>
            <a:r>
              <a:rPr lang="en-US" sz="2199">
                <a:solidFill>
                  <a:srgbClr val="000000"/>
                </a:solidFill>
                <a:latin typeface="Poppins"/>
              </a:rPr>
              <a:t>7. </a:t>
            </a:r>
            <a:r>
              <a:rPr lang="en-US" sz="2199">
                <a:solidFill>
                  <a:srgbClr val="000000"/>
                </a:solidFill>
                <a:latin typeface="Poppins Bold"/>
              </a:rPr>
              <a:t>description</a:t>
            </a:r>
            <a:r>
              <a:rPr lang="en-US" sz="2199">
                <a:solidFill>
                  <a:srgbClr val="000000"/>
                </a:solidFill>
                <a:latin typeface="Poppins"/>
              </a:rPr>
              <a:t>: Description of the listing.</a:t>
            </a:r>
          </a:p>
          <a:p>
            <a:pPr algn="l">
              <a:lnSpc>
                <a:spcPts val="3739"/>
              </a:lnSpc>
            </a:pPr>
            <a:r>
              <a:rPr lang="en-US" sz="2199">
                <a:solidFill>
                  <a:srgbClr val="000000"/>
                </a:solidFill>
                <a:latin typeface="Poppins"/>
              </a:rPr>
              <a:t>8. </a:t>
            </a:r>
            <a:r>
              <a:rPr lang="en-US" sz="2199">
                <a:solidFill>
                  <a:srgbClr val="000000"/>
                </a:solidFill>
                <a:latin typeface="Poppins Bold"/>
              </a:rPr>
              <a:t>neighborhood_overview</a:t>
            </a:r>
            <a:r>
              <a:rPr lang="en-US" sz="2199">
                <a:solidFill>
                  <a:srgbClr val="000000"/>
                </a:solidFill>
                <a:latin typeface="Poppins"/>
              </a:rPr>
              <a:t>: Overview of the neighborhood where the listing is located.</a:t>
            </a:r>
          </a:p>
          <a:p>
            <a:pPr algn="l">
              <a:lnSpc>
                <a:spcPts val="3739"/>
              </a:lnSpc>
            </a:pPr>
            <a:r>
              <a:rPr lang="en-US" sz="2199">
                <a:solidFill>
                  <a:srgbClr val="000000"/>
                </a:solidFill>
                <a:latin typeface="Poppins"/>
              </a:rPr>
              <a:t>9. </a:t>
            </a:r>
            <a:r>
              <a:rPr lang="en-US" sz="2199">
                <a:solidFill>
                  <a:srgbClr val="000000"/>
                </a:solidFill>
                <a:latin typeface="Poppins Bold"/>
              </a:rPr>
              <a:t>picture_url</a:t>
            </a:r>
            <a:r>
              <a:rPr lang="en-US" sz="2199">
                <a:solidFill>
                  <a:srgbClr val="000000"/>
                </a:solidFill>
                <a:latin typeface="Poppins"/>
              </a:rPr>
              <a:t>: URL of the listing's picture.</a:t>
            </a:r>
          </a:p>
          <a:p>
            <a:pPr algn="l">
              <a:lnSpc>
                <a:spcPts val="3739"/>
              </a:lnSpc>
            </a:pPr>
            <a:r>
              <a:rPr lang="en-US" sz="2199">
                <a:solidFill>
                  <a:srgbClr val="000000"/>
                </a:solidFill>
                <a:latin typeface="Poppins"/>
              </a:rPr>
              <a:t>10. </a:t>
            </a:r>
            <a:r>
              <a:rPr lang="en-US" sz="2199">
                <a:solidFill>
                  <a:srgbClr val="000000"/>
                </a:solidFill>
                <a:latin typeface="Poppins Bold"/>
              </a:rPr>
              <a:t>host_id:</a:t>
            </a:r>
            <a:r>
              <a:rPr lang="en-US" sz="2199">
                <a:solidFill>
                  <a:srgbClr val="000000"/>
                </a:solidFill>
                <a:latin typeface="Poppins"/>
              </a:rPr>
              <a:t> Unique identifier for the host.</a:t>
            </a:r>
          </a:p>
          <a:p>
            <a:pPr algn="l">
              <a:lnSpc>
                <a:spcPts val="3739"/>
              </a:lnSpc>
            </a:pPr>
            <a:r>
              <a:rPr lang="en-US" sz="2199">
                <a:solidFill>
                  <a:srgbClr val="000000"/>
                </a:solidFill>
                <a:latin typeface="Poppins"/>
              </a:rPr>
              <a:t>11. ... (and many more columns capturing details about hosts, location, property type, room details,</a:t>
            </a:r>
          </a:p>
          <a:p>
            <a:pPr algn="l">
              <a:lnSpc>
                <a:spcPts val="3739"/>
              </a:lnSpc>
            </a:pPr>
            <a:r>
              <a:rPr lang="en-US" sz="2199">
                <a:solidFill>
                  <a:srgbClr val="000000"/>
                </a:solidFill>
                <a:latin typeface="Poppins"/>
              </a:rPr>
              <a:t>amenities, pricing, availability, reviews, and other relevant information)</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Dataset Description</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10800000">
            <a:off x="0" y="7981271"/>
            <a:ext cx="532129" cy="2941746"/>
            <a:chOff x="0" y="0"/>
            <a:chExt cx="140149" cy="774781"/>
          </a:xfrm>
        </p:grpSpPr>
        <p:sp>
          <p:nvSpPr>
            <p:cNvPr name="Freeform 12" id="12"/>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3" id="13"/>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3785236"/>
            <a:ext cx="7459492" cy="2811778"/>
          </a:xfrm>
          <a:prstGeom prst="rect">
            <a:avLst/>
          </a:prstGeom>
        </p:spPr>
        <p:txBody>
          <a:bodyPr anchor="t" rtlCol="false" tIns="0" lIns="0" bIns="0" rIns="0">
            <a:spAutoFit/>
          </a:bodyPr>
          <a:lstStyle/>
          <a:p>
            <a:pPr algn="l">
              <a:lnSpc>
                <a:spcPts val="10259"/>
              </a:lnSpc>
            </a:pPr>
            <a:r>
              <a:rPr lang="en-US" sz="9499">
                <a:solidFill>
                  <a:srgbClr val="8D6F22"/>
                </a:solidFill>
                <a:latin typeface="The Seasons Bold"/>
              </a:rPr>
              <a:t>Geographical Analysis</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Hotel Aggregator Analysis</a:t>
            </a:r>
          </a:p>
        </p:txBody>
      </p:sp>
      <p:grpSp>
        <p:nvGrpSpPr>
          <p:cNvPr name="Group 8" id="8"/>
          <p:cNvGrpSpPr/>
          <p:nvPr/>
        </p:nvGrpSpPr>
        <p:grpSpPr>
          <a:xfrm rot="0">
            <a:off x="1028700" y="2021398"/>
            <a:ext cx="5923124" cy="6244203"/>
            <a:chOff x="0" y="0"/>
            <a:chExt cx="464116" cy="489274"/>
          </a:xfrm>
        </p:grpSpPr>
        <p:sp>
          <p:nvSpPr>
            <p:cNvPr name="Freeform 9" id="9"/>
            <p:cNvSpPr/>
            <p:nvPr/>
          </p:nvSpPr>
          <p:spPr>
            <a:xfrm flipH="false" flipV="false" rot="0">
              <a:off x="0" y="0"/>
              <a:ext cx="464116" cy="489274"/>
            </a:xfrm>
            <a:custGeom>
              <a:avLst/>
              <a:gdLst/>
              <a:ahLst/>
              <a:cxnLst/>
              <a:rect r="r" b="b" t="t" l="l"/>
              <a:pathLst>
                <a:path h="489274" w="464116">
                  <a:moveTo>
                    <a:pt x="0" y="0"/>
                  </a:moveTo>
                  <a:lnTo>
                    <a:pt x="464116" y="0"/>
                  </a:lnTo>
                  <a:lnTo>
                    <a:pt x="464116" y="489274"/>
                  </a:lnTo>
                  <a:lnTo>
                    <a:pt x="0" y="489274"/>
                  </a:lnTo>
                  <a:close/>
                </a:path>
              </a:pathLst>
            </a:custGeom>
            <a:blipFill>
              <a:blip r:embed="rId4"/>
              <a:stretch>
                <a:fillRect l="-34630" t="0" r="-23302" b="0"/>
              </a:stretch>
            </a:blipFill>
          </p:spPr>
        </p:sp>
      </p:grpSp>
      <p:grpSp>
        <p:nvGrpSpPr>
          <p:cNvPr name="Group 10" id="10"/>
          <p:cNvGrpSpPr/>
          <p:nvPr/>
        </p:nvGrpSpPr>
        <p:grpSpPr>
          <a:xfrm rot="0">
            <a:off x="6182360" y="-111441"/>
            <a:ext cx="532129" cy="2941746"/>
            <a:chOff x="0" y="0"/>
            <a:chExt cx="140149" cy="774781"/>
          </a:xfrm>
        </p:grpSpPr>
        <p:sp>
          <p:nvSpPr>
            <p:cNvPr name="Freeform 11" id="11"/>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2" id="12"/>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10800000">
            <a:off x="0" y="7981271"/>
            <a:ext cx="532129" cy="2941746"/>
            <a:chOff x="0" y="0"/>
            <a:chExt cx="140149" cy="774781"/>
          </a:xfrm>
        </p:grpSpPr>
        <p:sp>
          <p:nvSpPr>
            <p:cNvPr name="Freeform 14" id="14"/>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5" id="15"/>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10800000">
            <a:off x="152400" y="8133671"/>
            <a:ext cx="532129" cy="2941746"/>
            <a:chOff x="0" y="0"/>
            <a:chExt cx="140149" cy="774781"/>
          </a:xfrm>
        </p:grpSpPr>
        <p:sp>
          <p:nvSpPr>
            <p:cNvPr name="Freeform 17" id="17"/>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8" id="18"/>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1770062"/>
            <a:ext cx="8115300" cy="6584951"/>
          </a:xfrm>
          <a:prstGeom prst="rect">
            <a:avLst/>
          </a:prstGeom>
        </p:spPr>
        <p:txBody>
          <a:bodyPr anchor="t" rtlCol="false" tIns="0" lIns="0" bIns="0" rIns="0">
            <a:spAutoFit/>
          </a:bodyPr>
          <a:lstStyle/>
          <a:p>
            <a:pPr algn="l">
              <a:lnSpc>
                <a:spcPts val="4759"/>
              </a:lnSpc>
            </a:pPr>
            <a:r>
              <a:rPr lang="en-US" sz="2799">
                <a:solidFill>
                  <a:srgbClr val="000000"/>
                </a:solidFill>
                <a:latin typeface="Poppins Bold"/>
              </a:rPr>
              <a:t>FINDINGS</a:t>
            </a:r>
          </a:p>
          <a:p>
            <a:pPr algn="l">
              <a:lnSpc>
                <a:spcPts val="4759"/>
              </a:lnSpc>
            </a:pPr>
          </a:p>
          <a:p>
            <a:pPr algn="l">
              <a:lnSpc>
                <a:spcPts val="4759"/>
              </a:lnSpc>
            </a:pPr>
            <a:r>
              <a:rPr lang="en-US" sz="2799">
                <a:solidFill>
                  <a:srgbClr val="000000"/>
                </a:solidFill>
                <a:latin typeface="Poppins"/>
              </a:rPr>
              <a:t>1) Host counts have reached 660, 371.</a:t>
            </a:r>
          </a:p>
          <a:p>
            <a:pPr algn="l">
              <a:lnSpc>
                <a:spcPts val="4759"/>
              </a:lnSpc>
            </a:pPr>
          </a:p>
          <a:p>
            <a:pPr algn="l">
              <a:lnSpc>
                <a:spcPts val="4759"/>
              </a:lnSpc>
            </a:pPr>
            <a:r>
              <a:rPr lang="en-US" sz="2799">
                <a:solidFill>
                  <a:srgbClr val="000000"/>
                </a:solidFill>
                <a:latin typeface="Poppins"/>
              </a:rPr>
              <a:t>2) Total host listings have reached 1, 137, 648.</a:t>
            </a:r>
          </a:p>
          <a:p>
            <a:pPr algn="l">
              <a:lnSpc>
                <a:spcPts val="4759"/>
              </a:lnSpc>
            </a:pPr>
          </a:p>
          <a:p>
            <a:pPr algn="l">
              <a:lnSpc>
                <a:spcPts val="4759"/>
              </a:lnSpc>
            </a:pPr>
            <a:r>
              <a:rPr lang="en-US" sz="2799">
                <a:solidFill>
                  <a:srgbClr val="000000"/>
                </a:solidFill>
                <a:latin typeface="Poppins"/>
              </a:rPr>
              <a:t>3) Victoria, Australia has the highest listing count among all other locations.</a:t>
            </a:r>
          </a:p>
          <a:p>
            <a:pPr algn="l">
              <a:lnSpc>
                <a:spcPts val="4759"/>
              </a:lnSpc>
            </a:pPr>
          </a:p>
          <a:p>
            <a:pPr algn="l">
              <a:lnSpc>
                <a:spcPts val="4759"/>
              </a:lnSpc>
            </a:pPr>
            <a:r>
              <a:rPr lang="en-US" sz="2799">
                <a:solidFill>
                  <a:srgbClr val="000000"/>
                </a:solidFill>
                <a:latin typeface="Poppins"/>
              </a:rPr>
              <a:t>4) Brunswick is the neighborhood that has the highest listing count.</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Geographical Analysis</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10800000">
            <a:off x="0" y="7981271"/>
            <a:ext cx="532129" cy="2941746"/>
            <a:chOff x="0" y="0"/>
            <a:chExt cx="140149" cy="774781"/>
          </a:xfrm>
        </p:grpSpPr>
        <p:sp>
          <p:nvSpPr>
            <p:cNvPr name="Freeform 12" id="12"/>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3" id="13"/>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3094673"/>
            <a:ext cx="7459492" cy="4192903"/>
          </a:xfrm>
          <a:prstGeom prst="rect">
            <a:avLst/>
          </a:prstGeom>
        </p:spPr>
        <p:txBody>
          <a:bodyPr anchor="t" rtlCol="false" tIns="0" lIns="0" bIns="0" rIns="0">
            <a:spAutoFit/>
          </a:bodyPr>
          <a:lstStyle/>
          <a:p>
            <a:pPr algn="l">
              <a:lnSpc>
                <a:spcPts val="10259"/>
              </a:lnSpc>
            </a:pPr>
            <a:r>
              <a:rPr lang="en-US" sz="9499">
                <a:solidFill>
                  <a:srgbClr val="8D6F22"/>
                </a:solidFill>
                <a:latin typeface="The Seasons Bold"/>
              </a:rPr>
              <a:t>Pricing and Availability Analysis</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Hotel Aggregator Analysis</a:t>
            </a:r>
          </a:p>
        </p:txBody>
      </p:sp>
      <p:grpSp>
        <p:nvGrpSpPr>
          <p:cNvPr name="Group 8" id="8"/>
          <p:cNvGrpSpPr/>
          <p:nvPr/>
        </p:nvGrpSpPr>
        <p:grpSpPr>
          <a:xfrm rot="0">
            <a:off x="1028700" y="2021398"/>
            <a:ext cx="5923124" cy="6244203"/>
            <a:chOff x="0" y="0"/>
            <a:chExt cx="464116" cy="489274"/>
          </a:xfrm>
        </p:grpSpPr>
        <p:sp>
          <p:nvSpPr>
            <p:cNvPr name="Freeform 9" id="9"/>
            <p:cNvSpPr/>
            <p:nvPr/>
          </p:nvSpPr>
          <p:spPr>
            <a:xfrm flipH="false" flipV="false" rot="0">
              <a:off x="0" y="0"/>
              <a:ext cx="464116" cy="489274"/>
            </a:xfrm>
            <a:custGeom>
              <a:avLst/>
              <a:gdLst/>
              <a:ahLst/>
              <a:cxnLst/>
              <a:rect r="r" b="b" t="t" l="l"/>
              <a:pathLst>
                <a:path h="489274" w="464116">
                  <a:moveTo>
                    <a:pt x="0" y="0"/>
                  </a:moveTo>
                  <a:lnTo>
                    <a:pt x="464116" y="0"/>
                  </a:lnTo>
                  <a:lnTo>
                    <a:pt x="464116" y="489274"/>
                  </a:lnTo>
                  <a:lnTo>
                    <a:pt x="0" y="489274"/>
                  </a:lnTo>
                  <a:close/>
                </a:path>
              </a:pathLst>
            </a:custGeom>
            <a:blipFill>
              <a:blip r:embed="rId4"/>
              <a:stretch>
                <a:fillRect l="-29065" t="0" r="-29065" b="0"/>
              </a:stretch>
            </a:blipFill>
          </p:spPr>
        </p:sp>
      </p:grpSp>
      <p:grpSp>
        <p:nvGrpSpPr>
          <p:cNvPr name="Group 10" id="10"/>
          <p:cNvGrpSpPr/>
          <p:nvPr/>
        </p:nvGrpSpPr>
        <p:grpSpPr>
          <a:xfrm rot="0">
            <a:off x="6182360" y="-111441"/>
            <a:ext cx="532129" cy="2941746"/>
            <a:chOff x="0" y="0"/>
            <a:chExt cx="140149" cy="774781"/>
          </a:xfrm>
        </p:grpSpPr>
        <p:sp>
          <p:nvSpPr>
            <p:cNvPr name="Freeform 11" id="11"/>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2" id="12"/>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10800000">
            <a:off x="0" y="7981271"/>
            <a:ext cx="532129" cy="2941746"/>
            <a:chOff x="0" y="0"/>
            <a:chExt cx="140149" cy="774781"/>
          </a:xfrm>
        </p:grpSpPr>
        <p:sp>
          <p:nvSpPr>
            <p:cNvPr name="Freeform 14" id="14"/>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5" id="15"/>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5555" r="0" b="-5555"/>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1743075"/>
            <a:ext cx="8115300" cy="6667500"/>
          </a:xfrm>
          <a:prstGeom prst="rect">
            <a:avLst/>
          </a:prstGeom>
        </p:spPr>
        <p:txBody>
          <a:bodyPr anchor="t" rtlCol="false" tIns="0" lIns="0" bIns="0" rIns="0">
            <a:spAutoFit/>
          </a:bodyPr>
          <a:lstStyle/>
          <a:p>
            <a:pPr algn="l">
              <a:lnSpc>
                <a:spcPts val="4079"/>
              </a:lnSpc>
            </a:pPr>
            <a:r>
              <a:rPr lang="en-US" sz="2399">
                <a:solidFill>
                  <a:srgbClr val="000000"/>
                </a:solidFill>
                <a:latin typeface="Poppins Bold"/>
              </a:rPr>
              <a:t>FINDINGS</a:t>
            </a:r>
          </a:p>
          <a:p>
            <a:pPr algn="l">
              <a:lnSpc>
                <a:spcPts val="4079"/>
              </a:lnSpc>
            </a:pPr>
          </a:p>
          <a:p>
            <a:pPr algn="l">
              <a:lnSpc>
                <a:spcPts val="4079"/>
              </a:lnSpc>
            </a:pPr>
            <a:r>
              <a:rPr lang="en-US" sz="2399">
                <a:solidFill>
                  <a:srgbClr val="000000"/>
                </a:solidFill>
                <a:latin typeface="Poppins"/>
              </a:rPr>
              <a:t>1) Listings from North Ryde, Australia have the  highest average prices, exceeding USD 10,000.</a:t>
            </a:r>
          </a:p>
          <a:p>
            <a:pPr algn="l">
              <a:lnSpc>
                <a:spcPts val="4079"/>
              </a:lnSpc>
            </a:pPr>
          </a:p>
          <a:p>
            <a:pPr algn="l">
              <a:lnSpc>
                <a:spcPts val="4079"/>
              </a:lnSpc>
            </a:pPr>
            <a:r>
              <a:rPr lang="en-US" sz="2399">
                <a:solidFill>
                  <a:srgbClr val="000000"/>
                </a:solidFill>
                <a:latin typeface="Poppins"/>
              </a:rPr>
              <a:t>2) Casa particular listings have the highest average prices, exceeding USD 10,000.</a:t>
            </a:r>
          </a:p>
          <a:p>
            <a:pPr algn="l">
              <a:lnSpc>
                <a:spcPts val="4079"/>
              </a:lnSpc>
            </a:pPr>
          </a:p>
          <a:p>
            <a:pPr algn="l">
              <a:lnSpc>
                <a:spcPts val="4079"/>
              </a:lnSpc>
            </a:pPr>
            <a:r>
              <a:rPr lang="en-US" sz="2399">
                <a:solidFill>
                  <a:srgbClr val="000000"/>
                </a:solidFill>
                <a:latin typeface="Poppins"/>
              </a:rPr>
              <a:t>3) Entire rooms/apartments are the most expensive room types with an average price of USD 261.6.</a:t>
            </a:r>
          </a:p>
          <a:p>
            <a:pPr algn="l">
              <a:lnSpc>
                <a:spcPts val="4079"/>
              </a:lnSpc>
            </a:pPr>
          </a:p>
          <a:p>
            <a:pPr algn="l">
              <a:lnSpc>
                <a:spcPts val="4079"/>
              </a:lnSpc>
            </a:pPr>
            <a:r>
              <a:rPr lang="en-US" sz="2399">
                <a:solidFill>
                  <a:srgbClr val="000000"/>
                </a:solidFill>
                <a:latin typeface="Poppins"/>
              </a:rPr>
              <a:t>4) Shared rooms are the least expensive room types with an average price of USD 94.</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751408"/>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Pricing and Availability</a:t>
            </a:r>
          </a:p>
          <a:p>
            <a:pPr algn="l">
              <a:lnSpc>
                <a:spcPts val="2721"/>
              </a:lnSpc>
            </a:pPr>
            <a:r>
              <a:rPr lang="en-US" sz="2520">
                <a:solidFill>
                  <a:srgbClr val="FFFFFF"/>
                </a:solidFill>
                <a:latin typeface="The Seasons Bold"/>
              </a:rPr>
              <a:t>Analysis</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10800000">
            <a:off x="0" y="7981271"/>
            <a:ext cx="532129" cy="2941746"/>
            <a:chOff x="0" y="0"/>
            <a:chExt cx="140149" cy="774781"/>
          </a:xfrm>
        </p:grpSpPr>
        <p:sp>
          <p:nvSpPr>
            <p:cNvPr name="Freeform 12" id="12"/>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3" id="13"/>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4452939"/>
            <a:ext cx="7459492" cy="1485896"/>
          </a:xfrm>
          <a:prstGeom prst="rect">
            <a:avLst/>
          </a:prstGeom>
        </p:spPr>
        <p:txBody>
          <a:bodyPr anchor="t" rtlCol="false" tIns="0" lIns="0" bIns="0" rIns="0">
            <a:spAutoFit/>
          </a:bodyPr>
          <a:lstStyle/>
          <a:p>
            <a:pPr algn="l">
              <a:lnSpc>
                <a:spcPts val="10799"/>
              </a:lnSpc>
            </a:pPr>
            <a:r>
              <a:rPr lang="en-US" sz="9999">
                <a:solidFill>
                  <a:srgbClr val="8D6F22"/>
                </a:solidFill>
                <a:latin typeface="The Seasons Bold"/>
              </a:rPr>
              <a:t>Rationale</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Hotel Aggregator Analysis</a:t>
            </a:r>
          </a:p>
        </p:txBody>
      </p:sp>
      <p:grpSp>
        <p:nvGrpSpPr>
          <p:cNvPr name="Group 8" id="8"/>
          <p:cNvGrpSpPr/>
          <p:nvPr/>
        </p:nvGrpSpPr>
        <p:grpSpPr>
          <a:xfrm rot="0">
            <a:off x="1028700" y="2029180"/>
            <a:ext cx="6220076" cy="6228639"/>
            <a:chOff x="0" y="0"/>
            <a:chExt cx="488602" cy="489274"/>
          </a:xfrm>
        </p:grpSpPr>
        <p:sp>
          <p:nvSpPr>
            <p:cNvPr name="Freeform 9" id="9"/>
            <p:cNvSpPr/>
            <p:nvPr/>
          </p:nvSpPr>
          <p:spPr>
            <a:xfrm flipH="false" flipV="false" rot="0">
              <a:off x="0" y="0"/>
              <a:ext cx="488602" cy="489274"/>
            </a:xfrm>
            <a:custGeom>
              <a:avLst/>
              <a:gdLst/>
              <a:ahLst/>
              <a:cxnLst/>
              <a:rect r="r" b="b" t="t" l="l"/>
              <a:pathLst>
                <a:path h="489274" w="488602">
                  <a:moveTo>
                    <a:pt x="0" y="0"/>
                  </a:moveTo>
                  <a:lnTo>
                    <a:pt x="488602" y="0"/>
                  </a:lnTo>
                  <a:lnTo>
                    <a:pt x="488602" y="489274"/>
                  </a:lnTo>
                  <a:lnTo>
                    <a:pt x="0" y="489274"/>
                  </a:lnTo>
                  <a:close/>
                </a:path>
              </a:pathLst>
            </a:custGeom>
            <a:blipFill>
              <a:blip r:embed="rId4"/>
              <a:stretch>
                <a:fillRect l="0" t="-16575" r="0" b="-16575"/>
              </a:stretch>
            </a:blipFill>
          </p:spPr>
        </p:sp>
      </p:grpSp>
      <p:grpSp>
        <p:nvGrpSpPr>
          <p:cNvPr name="Group 10" id="10"/>
          <p:cNvGrpSpPr/>
          <p:nvPr/>
        </p:nvGrpSpPr>
        <p:grpSpPr>
          <a:xfrm rot="0">
            <a:off x="6182360" y="-111441"/>
            <a:ext cx="532129" cy="2941746"/>
            <a:chOff x="0" y="0"/>
            <a:chExt cx="140149" cy="774781"/>
          </a:xfrm>
        </p:grpSpPr>
        <p:sp>
          <p:nvSpPr>
            <p:cNvPr name="Freeform 11" id="11"/>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2" id="12"/>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10800000">
            <a:off x="0" y="7981271"/>
            <a:ext cx="532129" cy="2941746"/>
            <a:chOff x="0" y="0"/>
            <a:chExt cx="140149" cy="774781"/>
          </a:xfrm>
        </p:grpSpPr>
        <p:sp>
          <p:nvSpPr>
            <p:cNvPr name="Freeform 14" id="14"/>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5" id="15"/>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2257425"/>
            <a:ext cx="8115300" cy="5638800"/>
          </a:xfrm>
          <a:prstGeom prst="rect">
            <a:avLst/>
          </a:prstGeom>
        </p:spPr>
        <p:txBody>
          <a:bodyPr anchor="t" rtlCol="false" tIns="0" lIns="0" bIns="0" rIns="0">
            <a:spAutoFit/>
          </a:bodyPr>
          <a:lstStyle/>
          <a:p>
            <a:pPr algn="l">
              <a:lnSpc>
                <a:spcPts val="4079"/>
              </a:lnSpc>
            </a:pPr>
            <a:r>
              <a:rPr lang="en-US" sz="2399">
                <a:solidFill>
                  <a:srgbClr val="000000"/>
                </a:solidFill>
                <a:latin typeface="Poppins Bold"/>
              </a:rPr>
              <a:t>FINDINGS</a:t>
            </a:r>
          </a:p>
          <a:p>
            <a:pPr algn="l">
              <a:lnSpc>
                <a:spcPts val="4079"/>
              </a:lnSpc>
            </a:pPr>
          </a:p>
          <a:p>
            <a:pPr algn="l">
              <a:lnSpc>
                <a:spcPts val="4079"/>
              </a:lnSpc>
            </a:pPr>
            <a:r>
              <a:rPr lang="en-US" sz="2399">
                <a:solidFill>
                  <a:srgbClr val="000000"/>
                </a:solidFill>
                <a:latin typeface="Poppins"/>
              </a:rPr>
              <a:t>5) As the number of accommodable people increase, the average price for a listing also increases. Interestingly, listings that can accommodate 14 people are way more expensive than listings that can accommodate 15 people and more.</a:t>
            </a:r>
          </a:p>
          <a:p>
            <a:pPr algn="l">
              <a:lnSpc>
                <a:spcPts val="4079"/>
              </a:lnSpc>
            </a:pPr>
          </a:p>
          <a:p>
            <a:pPr algn="l">
              <a:lnSpc>
                <a:spcPts val="4079"/>
              </a:lnSpc>
            </a:pPr>
            <a:r>
              <a:rPr lang="en-US" sz="2399">
                <a:solidFill>
                  <a:srgbClr val="000000"/>
                </a:solidFill>
                <a:latin typeface="Poppins"/>
              </a:rPr>
              <a:t>6) Hotel rooms have the highest availability all-year round.</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751408"/>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Pricing and Availability</a:t>
            </a:r>
          </a:p>
          <a:p>
            <a:pPr algn="l">
              <a:lnSpc>
                <a:spcPts val="2721"/>
              </a:lnSpc>
            </a:pPr>
            <a:r>
              <a:rPr lang="en-US" sz="2520">
                <a:solidFill>
                  <a:srgbClr val="FFFFFF"/>
                </a:solidFill>
                <a:latin typeface="The Seasons Bold"/>
              </a:rPr>
              <a:t>Analysis</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10800000">
            <a:off x="0" y="7981271"/>
            <a:ext cx="532129" cy="2941746"/>
            <a:chOff x="0" y="0"/>
            <a:chExt cx="140149" cy="774781"/>
          </a:xfrm>
        </p:grpSpPr>
        <p:sp>
          <p:nvSpPr>
            <p:cNvPr name="Freeform 12" id="12"/>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3" id="13"/>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3094673"/>
            <a:ext cx="7459492" cy="2811778"/>
          </a:xfrm>
          <a:prstGeom prst="rect">
            <a:avLst/>
          </a:prstGeom>
        </p:spPr>
        <p:txBody>
          <a:bodyPr anchor="t" rtlCol="false" tIns="0" lIns="0" bIns="0" rIns="0">
            <a:spAutoFit/>
          </a:bodyPr>
          <a:lstStyle/>
          <a:p>
            <a:pPr algn="l">
              <a:lnSpc>
                <a:spcPts val="10259"/>
              </a:lnSpc>
            </a:pPr>
            <a:r>
              <a:rPr lang="en-US" sz="9499">
                <a:solidFill>
                  <a:srgbClr val="8D6F22"/>
                </a:solidFill>
                <a:latin typeface="The Seasons Bold"/>
              </a:rPr>
              <a:t>Host Performance</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Hotel Aggregator Analysis</a:t>
            </a:r>
          </a:p>
        </p:txBody>
      </p:sp>
      <p:grpSp>
        <p:nvGrpSpPr>
          <p:cNvPr name="Group 8" id="8"/>
          <p:cNvGrpSpPr/>
          <p:nvPr/>
        </p:nvGrpSpPr>
        <p:grpSpPr>
          <a:xfrm rot="0">
            <a:off x="1028700" y="2021398"/>
            <a:ext cx="5923124" cy="6244203"/>
            <a:chOff x="0" y="0"/>
            <a:chExt cx="464116" cy="489274"/>
          </a:xfrm>
        </p:grpSpPr>
        <p:sp>
          <p:nvSpPr>
            <p:cNvPr name="Freeform 9" id="9"/>
            <p:cNvSpPr/>
            <p:nvPr/>
          </p:nvSpPr>
          <p:spPr>
            <a:xfrm flipH="false" flipV="false" rot="0">
              <a:off x="0" y="0"/>
              <a:ext cx="464116" cy="489274"/>
            </a:xfrm>
            <a:custGeom>
              <a:avLst/>
              <a:gdLst/>
              <a:ahLst/>
              <a:cxnLst/>
              <a:rect r="r" b="b" t="t" l="l"/>
              <a:pathLst>
                <a:path h="489274" w="464116">
                  <a:moveTo>
                    <a:pt x="0" y="0"/>
                  </a:moveTo>
                  <a:lnTo>
                    <a:pt x="464116" y="0"/>
                  </a:lnTo>
                  <a:lnTo>
                    <a:pt x="464116" y="489274"/>
                  </a:lnTo>
                  <a:lnTo>
                    <a:pt x="0" y="489274"/>
                  </a:lnTo>
                  <a:close/>
                </a:path>
              </a:pathLst>
            </a:custGeom>
            <a:blipFill>
              <a:blip r:embed="rId4"/>
              <a:stretch>
                <a:fillRect l="-29115" t="0" r="-29115" b="0"/>
              </a:stretch>
            </a:blipFill>
          </p:spPr>
        </p:sp>
      </p:grpSp>
      <p:grpSp>
        <p:nvGrpSpPr>
          <p:cNvPr name="Group 10" id="10"/>
          <p:cNvGrpSpPr/>
          <p:nvPr/>
        </p:nvGrpSpPr>
        <p:grpSpPr>
          <a:xfrm rot="0">
            <a:off x="6182360" y="-111441"/>
            <a:ext cx="532129" cy="2941746"/>
            <a:chOff x="0" y="0"/>
            <a:chExt cx="140149" cy="774781"/>
          </a:xfrm>
        </p:grpSpPr>
        <p:sp>
          <p:nvSpPr>
            <p:cNvPr name="Freeform 11" id="11"/>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2" id="12"/>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10800000">
            <a:off x="0" y="7981271"/>
            <a:ext cx="532129" cy="2941746"/>
            <a:chOff x="0" y="0"/>
            <a:chExt cx="140149" cy="774781"/>
          </a:xfrm>
        </p:grpSpPr>
        <p:sp>
          <p:nvSpPr>
            <p:cNvPr name="Freeform 14" id="14"/>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5" id="15"/>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81" r="0" b="-9429"/>
            </a:stretch>
          </a:blipFill>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1122362"/>
            <a:ext cx="8115300" cy="7918450"/>
          </a:xfrm>
          <a:prstGeom prst="rect">
            <a:avLst/>
          </a:prstGeom>
        </p:spPr>
        <p:txBody>
          <a:bodyPr anchor="t" rtlCol="false" tIns="0" lIns="0" bIns="0" rIns="0">
            <a:spAutoFit/>
          </a:bodyPr>
          <a:lstStyle/>
          <a:p>
            <a:pPr algn="l">
              <a:lnSpc>
                <a:spcPts val="3739"/>
              </a:lnSpc>
            </a:pPr>
            <a:r>
              <a:rPr lang="en-US" sz="2199">
                <a:solidFill>
                  <a:srgbClr val="000000"/>
                </a:solidFill>
                <a:latin typeface="Poppins Bold"/>
              </a:rPr>
              <a:t>FINDINGS</a:t>
            </a:r>
          </a:p>
          <a:p>
            <a:pPr algn="l">
              <a:lnSpc>
                <a:spcPts val="3739"/>
              </a:lnSpc>
            </a:pPr>
          </a:p>
          <a:p>
            <a:pPr algn="l">
              <a:lnSpc>
                <a:spcPts val="3739"/>
              </a:lnSpc>
            </a:pPr>
            <a:r>
              <a:rPr lang="en-US" sz="2199">
                <a:solidFill>
                  <a:srgbClr val="000000"/>
                </a:solidFill>
                <a:latin typeface="Poppins"/>
              </a:rPr>
              <a:t>1) Non-superhosts are more prevalent than superhosts. Interestingly, there are more verified non-superhosts than superhosts.</a:t>
            </a:r>
          </a:p>
          <a:p>
            <a:pPr algn="l">
              <a:lnSpc>
                <a:spcPts val="3739"/>
              </a:lnSpc>
            </a:pPr>
          </a:p>
          <a:p>
            <a:pPr algn="l">
              <a:lnSpc>
                <a:spcPts val="3739"/>
              </a:lnSpc>
            </a:pPr>
            <a:r>
              <a:rPr lang="en-US" sz="2199">
                <a:solidFill>
                  <a:srgbClr val="000000"/>
                </a:solidFill>
                <a:latin typeface="Poppins"/>
              </a:rPr>
              <a:t>2) Non-superhosts have more listings than superhosts.</a:t>
            </a:r>
          </a:p>
          <a:p>
            <a:pPr algn="l">
              <a:lnSpc>
                <a:spcPts val="3739"/>
              </a:lnSpc>
            </a:pPr>
          </a:p>
          <a:p>
            <a:pPr algn="l">
              <a:lnSpc>
                <a:spcPts val="3739"/>
              </a:lnSpc>
            </a:pPr>
            <a:r>
              <a:rPr lang="en-US" sz="2199">
                <a:solidFill>
                  <a:srgbClr val="000000"/>
                </a:solidFill>
                <a:latin typeface="Poppins"/>
              </a:rPr>
              <a:t>3) The average listing count for non-superhosts are higher that superhosts.</a:t>
            </a:r>
          </a:p>
          <a:p>
            <a:pPr algn="l">
              <a:lnSpc>
                <a:spcPts val="3739"/>
              </a:lnSpc>
            </a:pPr>
          </a:p>
          <a:p>
            <a:pPr algn="l">
              <a:lnSpc>
                <a:spcPts val="3739"/>
              </a:lnSpc>
            </a:pPr>
            <a:r>
              <a:rPr lang="en-US" sz="2199">
                <a:solidFill>
                  <a:srgbClr val="000000"/>
                </a:solidFill>
                <a:latin typeface="Poppins"/>
              </a:rPr>
              <a:t>4) Email and phone are the most used methods of verification for all hosts.</a:t>
            </a:r>
          </a:p>
          <a:p>
            <a:pPr algn="l">
              <a:lnSpc>
                <a:spcPts val="3739"/>
              </a:lnSpc>
            </a:pPr>
          </a:p>
          <a:p>
            <a:pPr algn="l">
              <a:lnSpc>
                <a:spcPts val="3739"/>
              </a:lnSpc>
            </a:pPr>
            <a:r>
              <a:rPr lang="en-US" sz="2199">
                <a:solidFill>
                  <a:srgbClr val="000000"/>
                </a:solidFill>
                <a:latin typeface="Poppins"/>
              </a:rPr>
              <a:t>5) Non-superhosts are more responsive than superhosts.</a:t>
            </a:r>
          </a:p>
          <a:p>
            <a:pPr algn="l">
              <a:lnSpc>
                <a:spcPts val="3739"/>
              </a:lnSpc>
            </a:pPr>
          </a:p>
          <a:p>
            <a:pPr algn="l">
              <a:lnSpc>
                <a:spcPts val="3739"/>
              </a:lnSpc>
            </a:pPr>
            <a:r>
              <a:rPr lang="en-US" sz="2199">
                <a:solidFill>
                  <a:srgbClr val="000000"/>
                </a:solidFill>
                <a:latin typeface="Poppins"/>
              </a:rPr>
              <a:t>6) Hosts typically respond to inquiries within an hour.</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Host Performance</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10800000">
            <a:off x="0" y="7981271"/>
            <a:ext cx="532129" cy="2941746"/>
            <a:chOff x="0" y="0"/>
            <a:chExt cx="140149" cy="774781"/>
          </a:xfrm>
        </p:grpSpPr>
        <p:sp>
          <p:nvSpPr>
            <p:cNvPr name="Freeform 12" id="12"/>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3" id="13"/>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2404111"/>
            <a:ext cx="7459492" cy="5574028"/>
          </a:xfrm>
          <a:prstGeom prst="rect">
            <a:avLst/>
          </a:prstGeom>
        </p:spPr>
        <p:txBody>
          <a:bodyPr anchor="t" rtlCol="false" tIns="0" lIns="0" bIns="0" rIns="0">
            <a:spAutoFit/>
          </a:bodyPr>
          <a:lstStyle/>
          <a:p>
            <a:pPr algn="l">
              <a:lnSpc>
                <a:spcPts val="10259"/>
              </a:lnSpc>
            </a:pPr>
            <a:r>
              <a:rPr lang="en-US" sz="9499">
                <a:solidFill>
                  <a:srgbClr val="8D6F22"/>
                </a:solidFill>
                <a:latin typeface="The Seasons Bold"/>
              </a:rPr>
              <a:t>Review Scores and Guest Satisfaction</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Hotel Aggregator Analysis</a:t>
            </a:r>
          </a:p>
        </p:txBody>
      </p:sp>
      <p:grpSp>
        <p:nvGrpSpPr>
          <p:cNvPr name="Group 8" id="8"/>
          <p:cNvGrpSpPr/>
          <p:nvPr/>
        </p:nvGrpSpPr>
        <p:grpSpPr>
          <a:xfrm rot="0">
            <a:off x="1028700" y="2021398"/>
            <a:ext cx="5923124" cy="6244203"/>
            <a:chOff x="0" y="0"/>
            <a:chExt cx="464116" cy="489274"/>
          </a:xfrm>
        </p:grpSpPr>
        <p:sp>
          <p:nvSpPr>
            <p:cNvPr name="Freeform 9" id="9"/>
            <p:cNvSpPr/>
            <p:nvPr/>
          </p:nvSpPr>
          <p:spPr>
            <a:xfrm flipH="false" flipV="false" rot="0">
              <a:off x="0" y="0"/>
              <a:ext cx="464116" cy="489274"/>
            </a:xfrm>
            <a:custGeom>
              <a:avLst/>
              <a:gdLst/>
              <a:ahLst/>
              <a:cxnLst/>
              <a:rect r="r" b="b" t="t" l="l"/>
              <a:pathLst>
                <a:path h="489274" w="464116">
                  <a:moveTo>
                    <a:pt x="0" y="0"/>
                  </a:moveTo>
                  <a:lnTo>
                    <a:pt x="464116" y="0"/>
                  </a:lnTo>
                  <a:lnTo>
                    <a:pt x="464116" y="489274"/>
                  </a:lnTo>
                  <a:lnTo>
                    <a:pt x="0" y="489274"/>
                  </a:lnTo>
                  <a:close/>
                </a:path>
              </a:pathLst>
            </a:custGeom>
            <a:blipFill>
              <a:blip r:embed="rId4"/>
              <a:stretch>
                <a:fillRect l="0" t="-21187" r="0" b="-21187"/>
              </a:stretch>
            </a:blipFill>
          </p:spPr>
        </p:sp>
      </p:grpSp>
      <p:grpSp>
        <p:nvGrpSpPr>
          <p:cNvPr name="Group 10" id="10"/>
          <p:cNvGrpSpPr/>
          <p:nvPr/>
        </p:nvGrpSpPr>
        <p:grpSpPr>
          <a:xfrm rot="0">
            <a:off x="6182360" y="-111441"/>
            <a:ext cx="532129" cy="2941746"/>
            <a:chOff x="0" y="0"/>
            <a:chExt cx="140149" cy="774781"/>
          </a:xfrm>
        </p:grpSpPr>
        <p:sp>
          <p:nvSpPr>
            <p:cNvPr name="Freeform 11" id="11"/>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2" id="12"/>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10800000">
            <a:off x="0" y="7981271"/>
            <a:ext cx="532129" cy="2941746"/>
            <a:chOff x="0" y="0"/>
            <a:chExt cx="140149" cy="774781"/>
          </a:xfrm>
        </p:grpSpPr>
        <p:sp>
          <p:nvSpPr>
            <p:cNvPr name="Freeform 14" id="14"/>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5" id="15"/>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42607" y="0"/>
            <a:ext cx="17402785" cy="10287000"/>
          </a:xfrm>
          <a:custGeom>
            <a:avLst/>
            <a:gdLst/>
            <a:ahLst/>
            <a:cxnLst/>
            <a:rect r="r" b="b" t="t" l="l"/>
            <a:pathLst>
              <a:path h="10287000" w="17402785">
                <a:moveTo>
                  <a:pt x="0" y="0"/>
                </a:moveTo>
                <a:lnTo>
                  <a:pt x="17402786" y="0"/>
                </a:lnTo>
                <a:lnTo>
                  <a:pt x="17402786" y="10287000"/>
                </a:lnTo>
                <a:lnTo>
                  <a:pt x="0" y="10287000"/>
                </a:lnTo>
                <a:lnTo>
                  <a:pt x="0" y="0"/>
                </a:lnTo>
                <a:close/>
              </a:path>
            </a:pathLst>
          </a:custGeom>
          <a:blipFill>
            <a:blip r:embed="rId2"/>
            <a:stretch>
              <a:fillRect l="-140" t="0" r="0" b="-5881"/>
            </a:stretch>
          </a:blipFill>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1743075"/>
            <a:ext cx="8115300" cy="6667500"/>
          </a:xfrm>
          <a:prstGeom prst="rect">
            <a:avLst/>
          </a:prstGeom>
        </p:spPr>
        <p:txBody>
          <a:bodyPr anchor="t" rtlCol="false" tIns="0" lIns="0" bIns="0" rIns="0">
            <a:spAutoFit/>
          </a:bodyPr>
          <a:lstStyle/>
          <a:p>
            <a:pPr algn="l">
              <a:lnSpc>
                <a:spcPts val="4079"/>
              </a:lnSpc>
            </a:pPr>
            <a:r>
              <a:rPr lang="en-US" sz="2399">
                <a:solidFill>
                  <a:srgbClr val="000000"/>
                </a:solidFill>
                <a:latin typeface="Poppins Bold"/>
              </a:rPr>
              <a:t>FINDINGS</a:t>
            </a:r>
          </a:p>
          <a:p>
            <a:pPr algn="l">
              <a:lnSpc>
                <a:spcPts val="4079"/>
              </a:lnSpc>
            </a:pPr>
          </a:p>
          <a:p>
            <a:pPr algn="l">
              <a:lnSpc>
                <a:spcPts val="4079"/>
              </a:lnSpc>
            </a:pPr>
            <a:r>
              <a:rPr lang="en-US" sz="2399">
                <a:solidFill>
                  <a:srgbClr val="000000"/>
                </a:solidFill>
                <a:latin typeface="Poppins"/>
              </a:rPr>
              <a:t>1) Entire rental units are the most reviewed property types.</a:t>
            </a:r>
          </a:p>
          <a:p>
            <a:pPr algn="l">
              <a:lnSpc>
                <a:spcPts val="4079"/>
              </a:lnSpc>
            </a:pPr>
          </a:p>
          <a:p>
            <a:pPr algn="l">
              <a:lnSpc>
                <a:spcPts val="4079"/>
              </a:lnSpc>
            </a:pPr>
            <a:r>
              <a:rPr lang="en-US" sz="2399">
                <a:solidFill>
                  <a:srgbClr val="000000"/>
                </a:solidFill>
                <a:latin typeface="Poppins"/>
              </a:rPr>
              <a:t>2) Reviews received per month is inversely proportional to host listing counts. Hosts with more listings receive lesser reviews per month. Hosts with lower listing counts receive more reviews per month.</a:t>
            </a:r>
          </a:p>
          <a:p>
            <a:pPr algn="l">
              <a:lnSpc>
                <a:spcPts val="4079"/>
              </a:lnSpc>
            </a:pPr>
          </a:p>
          <a:p>
            <a:pPr algn="l">
              <a:lnSpc>
                <a:spcPts val="4079"/>
              </a:lnSpc>
            </a:pPr>
            <a:r>
              <a:rPr lang="en-US" sz="2399">
                <a:solidFill>
                  <a:srgbClr val="000000"/>
                </a:solidFill>
                <a:latin typeface="Poppins"/>
              </a:rPr>
              <a:t>3) Price is directly proportional to average review rating. As the price of the listing goes up, the average review rating also goes up.</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751408"/>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Review Scores and Guest Satisfaction</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10800000">
            <a:off x="0" y="7981271"/>
            <a:ext cx="532129" cy="2941746"/>
            <a:chOff x="0" y="0"/>
            <a:chExt cx="140149" cy="774781"/>
          </a:xfrm>
        </p:grpSpPr>
        <p:sp>
          <p:nvSpPr>
            <p:cNvPr name="Freeform 12" id="12"/>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3" id="13"/>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2404111"/>
            <a:ext cx="7459492" cy="5574028"/>
          </a:xfrm>
          <a:prstGeom prst="rect">
            <a:avLst/>
          </a:prstGeom>
        </p:spPr>
        <p:txBody>
          <a:bodyPr anchor="t" rtlCol="false" tIns="0" lIns="0" bIns="0" rIns="0">
            <a:spAutoFit/>
          </a:bodyPr>
          <a:lstStyle/>
          <a:p>
            <a:pPr algn="l">
              <a:lnSpc>
                <a:spcPts val="10259"/>
              </a:lnSpc>
            </a:pPr>
            <a:r>
              <a:rPr lang="en-US" sz="9499">
                <a:solidFill>
                  <a:srgbClr val="8D6F22"/>
                </a:solidFill>
                <a:latin typeface="The Seasons Bold"/>
              </a:rPr>
              <a:t>Property Type and Room Type Analysis</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Hotel Aggregator Analysis</a:t>
            </a:r>
          </a:p>
        </p:txBody>
      </p:sp>
      <p:grpSp>
        <p:nvGrpSpPr>
          <p:cNvPr name="Group 8" id="8"/>
          <p:cNvGrpSpPr/>
          <p:nvPr/>
        </p:nvGrpSpPr>
        <p:grpSpPr>
          <a:xfrm rot="0">
            <a:off x="1028700" y="2021398"/>
            <a:ext cx="5923124" cy="6244203"/>
            <a:chOff x="0" y="0"/>
            <a:chExt cx="464116" cy="489274"/>
          </a:xfrm>
        </p:grpSpPr>
        <p:sp>
          <p:nvSpPr>
            <p:cNvPr name="Freeform 9" id="9"/>
            <p:cNvSpPr/>
            <p:nvPr/>
          </p:nvSpPr>
          <p:spPr>
            <a:xfrm flipH="false" flipV="false" rot="0">
              <a:off x="0" y="0"/>
              <a:ext cx="464116" cy="489274"/>
            </a:xfrm>
            <a:custGeom>
              <a:avLst/>
              <a:gdLst/>
              <a:ahLst/>
              <a:cxnLst/>
              <a:rect r="r" b="b" t="t" l="l"/>
              <a:pathLst>
                <a:path h="489274" w="464116">
                  <a:moveTo>
                    <a:pt x="0" y="0"/>
                  </a:moveTo>
                  <a:lnTo>
                    <a:pt x="464116" y="0"/>
                  </a:lnTo>
                  <a:lnTo>
                    <a:pt x="464116" y="489274"/>
                  </a:lnTo>
                  <a:lnTo>
                    <a:pt x="0" y="489274"/>
                  </a:lnTo>
                  <a:close/>
                </a:path>
              </a:pathLst>
            </a:custGeom>
            <a:blipFill>
              <a:blip r:embed="rId4"/>
              <a:stretch>
                <a:fillRect l="-19470" t="0" r="-19470" b="0"/>
              </a:stretch>
            </a:blipFill>
          </p:spPr>
        </p:sp>
      </p:grpSp>
      <p:grpSp>
        <p:nvGrpSpPr>
          <p:cNvPr name="Group 10" id="10"/>
          <p:cNvGrpSpPr/>
          <p:nvPr/>
        </p:nvGrpSpPr>
        <p:grpSpPr>
          <a:xfrm rot="0">
            <a:off x="6182360" y="-111441"/>
            <a:ext cx="532129" cy="2941746"/>
            <a:chOff x="0" y="0"/>
            <a:chExt cx="140149" cy="774781"/>
          </a:xfrm>
        </p:grpSpPr>
        <p:sp>
          <p:nvSpPr>
            <p:cNvPr name="Freeform 11" id="11"/>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2" id="12"/>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10800000">
            <a:off x="0" y="7981271"/>
            <a:ext cx="532129" cy="2941746"/>
            <a:chOff x="0" y="0"/>
            <a:chExt cx="140149" cy="774781"/>
          </a:xfrm>
        </p:grpSpPr>
        <p:sp>
          <p:nvSpPr>
            <p:cNvPr name="Freeform 14" id="14"/>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5" id="15"/>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69" r="0" b="-10741"/>
            </a:stretch>
          </a:blipFill>
        </p:spPr>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1485900"/>
            <a:ext cx="8115300" cy="7181850"/>
          </a:xfrm>
          <a:prstGeom prst="rect">
            <a:avLst/>
          </a:prstGeom>
        </p:spPr>
        <p:txBody>
          <a:bodyPr anchor="t" rtlCol="false" tIns="0" lIns="0" bIns="0" rIns="0">
            <a:spAutoFit/>
          </a:bodyPr>
          <a:lstStyle/>
          <a:p>
            <a:pPr algn="l">
              <a:lnSpc>
                <a:spcPts val="4079"/>
              </a:lnSpc>
            </a:pPr>
            <a:r>
              <a:rPr lang="en-US" sz="2399">
                <a:solidFill>
                  <a:srgbClr val="000000"/>
                </a:solidFill>
                <a:latin typeface="Poppins Bold"/>
              </a:rPr>
              <a:t>FINDINGS</a:t>
            </a:r>
          </a:p>
          <a:p>
            <a:pPr algn="l">
              <a:lnSpc>
                <a:spcPts val="4079"/>
              </a:lnSpc>
            </a:pPr>
          </a:p>
          <a:p>
            <a:pPr algn="l">
              <a:lnSpc>
                <a:spcPts val="4079"/>
              </a:lnSpc>
            </a:pPr>
            <a:r>
              <a:rPr lang="en-US" sz="2399">
                <a:solidFill>
                  <a:srgbClr val="000000"/>
                </a:solidFill>
                <a:latin typeface="Poppins"/>
              </a:rPr>
              <a:t>1) Entire rental units are the most prevalent property type in terms of count.</a:t>
            </a:r>
          </a:p>
          <a:p>
            <a:pPr algn="l">
              <a:lnSpc>
                <a:spcPts val="4079"/>
              </a:lnSpc>
            </a:pPr>
          </a:p>
          <a:p>
            <a:pPr algn="l">
              <a:lnSpc>
                <a:spcPts val="4079"/>
              </a:lnSpc>
            </a:pPr>
            <a:r>
              <a:rPr lang="en-US" sz="2399">
                <a:solidFill>
                  <a:srgbClr val="000000"/>
                </a:solidFill>
                <a:latin typeface="Poppins"/>
              </a:rPr>
              <a:t>2) Casa particular units have the highest average prices, breaching the USD 9,000 price point.</a:t>
            </a:r>
          </a:p>
          <a:p>
            <a:pPr algn="l">
              <a:lnSpc>
                <a:spcPts val="4079"/>
              </a:lnSpc>
            </a:pPr>
          </a:p>
          <a:p>
            <a:pPr algn="l">
              <a:lnSpc>
                <a:spcPts val="4079"/>
              </a:lnSpc>
            </a:pPr>
            <a:r>
              <a:rPr lang="en-US" sz="2399">
                <a:solidFill>
                  <a:srgbClr val="000000"/>
                </a:solidFill>
                <a:latin typeface="Poppins"/>
              </a:rPr>
              <a:t>3) Entire home/apartment units are the most prevalent room type in terms of count.</a:t>
            </a:r>
          </a:p>
          <a:p>
            <a:pPr algn="l">
              <a:lnSpc>
                <a:spcPts val="4079"/>
              </a:lnSpc>
            </a:pPr>
          </a:p>
          <a:p>
            <a:pPr algn="l">
              <a:lnSpc>
                <a:spcPts val="4079"/>
              </a:lnSpc>
            </a:pPr>
            <a:r>
              <a:rPr lang="en-US" sz="2399">
                <a:solidFill>
                  <a:srgbClr val="000000"/>
                </a:solidFill>
                <a:latin typeface="Poppins"/>
              </a:rPr>
              <a:t>4) Entire home/apartment units have the highest average prices at USD 260. This is followed by hotel rooms, private rooms, and shared rooms.</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751408"/>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Property Type and Room</a:t>
            </a:r>
          </a:p>
          <a:p>
            <a:pPr algn="l">
              <a:lnSpc>
                <a:spcPts val="2721"/>
              </a:lnSpc>
            </a:pPr>
            <a:r>
              <a:rPr lang="en-US" sz="2520">
                <a:solidFill>
                  <a:srgbClr val="FFFFFF"/>
                </a:solidFill>
                <a:latin typeface="The Seasons Bold"/>
              </a:rPr>
              <a:t>Type Analysis</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10800000">
            <a:off x="0" y="7981271"/>
            <a:ext cx="532129" cy="2941746"/>
            <a:chOff x="0" y="0"/>
            <a:chExt cx="140149" cy="774781"/>
          </a:xfrm>
        </p:grpSpPr>
        <p:sp>
          <p:nvSpPr>
            <p:cNvPr name="Freeform 12" id="12"/>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3" id="13"/>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1822450"/>
            <a:ext cx="8115300" cy="6518275"/>
          </a:xfrm>
          <a:prstGeom prst="rect">
            <a:avLst/>
          </a:prstGeom>
        </p:spPr>
        <p:txBody>
          <a:bodyPr anchor="t" rtlCol="false" tIns="0" lIns="0" bIns="0" rIns="0">
            <a:spAutoFit/>
          </a:bodyPr>
          <a:lstStyle/>
          <a:p>
            <a:pPr algn="l">
              <a:lnSpc>
                <a:spcPts val="3739"/>
              </a:lnSpc>
            </a:pPr>
            <a:r>
              <a:rPr lang="en-US" sz="2199">
                <a:solidFill>
                  <a:srgbClr val="000000"/>
                </a:solidFill>
                <a:latin typeface="Poppins"/>
              </a:rPr>
              <a:t>     Hotels and Airbnbs significantly contribute to local and international tourism economies, driving substantial revenue and creating numerous jobs.</a:t>
            </a:r>
          </a:p>
          <a:p>
            <a:pPr algn="l">
              <a:lnSpc>
                <a:spcPts val="3739"/>
              </a:lnSpc>
            </a:pPr>
            <a:r>
              <a:rPr lang="en-US" sz="2199">
                <a:solidFill>
                  <a:srgbClr val="000000"/>
                </a:solidFill>
                <a:latin typeface="Poppins"/>
              </a:rPr>
              <a:t>     In such a competitive market, leveraging data analysis is essential for business growth. By analyzing hotel listing datasets, companies can uncover valuable insights into trends, patterns, and key performance metrics. This helps optimize pricing strategies, enhance availability, and improve service quality. Understanding host characteristics and review scores enables targeted improvements that elevate the guest experience. Ultimately, a data-driven approach leads to increased profitability and long-term success in the dynamic hospitality industry.</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Rationale</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10800000">
            <a:off x="0" y="7981271"/>
            <a:ext cx="532129" cy="2941746"/>
            <a:chOff x="0" y="0"/>
            <a:chExt cx="140149" cy="774781"/>
          </a:xfrm>
        </p:grpSpPr>
        <p:sp>
          <p:nvSpPr>
            <p:cNvPr name="Freeform 12" id="12"/>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3" id="13"/>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4475798"/>
            <a:ext cx="7459492" cy="1430653"/>
          </a:xfrm>
          <a:prstGeom prst="rect">
            <a:avLst/>
          </a:prstGeom>
        </p:spPr>
        <p:txBody>
          <a:bodyPr anchor="t" rtlCol="false" tIns="0" lIns="0" bIns="0" rIns="0">
            <a:spAutoFit/>
          </a:bodyPr>
          <a:lstStyle/>
          <a:p>
            <a:pPr algn="l">
              <a:lnSpc>
                <a:spcPts val="10259"/>
              </a:lnSpc>
            </a:pPr>
            <a:r>
              <a:rPr lang="en-US" sz="9499">
                <a:solidFill>
                  <a:srgbClr val="8D6F22"/>
                </a:solidFill>
                <a:latin typeface="The Seasons Bold"/>
              </a:rPr>
              <a:t>Conclusions</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Hotel Aggregator Analysis</a:t>
            </a:r>
          </a:p>
        </p:txBody>
      </p:sp>
      <p:grpSp>
        <p:nvGrpSpPr>
          <p:cNvPr name="Group 8" id="8"/>
          <p:cNvGrpSpPr/>
          <p:nvPr/>
        </p:nvGrpSpPr>
        <p:grpSpPr>
          <a:xfrm rot="0">
            <a:off x="1028700" y="2021398"/>
            <a:ext cx="5923124" cy="6244203"/>
            <a:chOff x="0" y="0"/>
            <a:chExt cx="464116" cy="489274"/>
          </a:xfrm>
        </p:grpSpPr>
        <p:sp>
          <p:nvSpPr>
            <p:cNvPr name="Freeform 9" id="9"/>
            <p:cNvSpPr/>
            <p:nvPr/>
          </p:nvSpPr>
          <p:spPr>
            <a:xfrm flipH="false" flipV="false" rot="0">
              <a:off x="0" y="0"/>
              <a:ext cx="464116" cy="489274"/>
            </a:xfrm>
            <a:custGeom>
              <a:avLst/>
              <a:gdLst/>
              <a:ahLst/>
              <a:cxnLst/>
              <a:rect r="r" b="b" t="t" l="l"/>
              <a:pathLst>
                <a:path h="489274" w="464116">
                  <a:moveTo>
                    <a:pt x="0" y="0"/>
                  </a:moveTo>
                  <a:lnTo>
                    <a:pt x="464116" y="0"/>
                  </a:lnTo>
                  <a:lnTo>
                    <a:pt x="464116" y="489274"/>
                  </a:lnTo>
                  <a:lnTo>
                    <a:pt x="0" y="489274"/>
                  </a:lnTo>
                  <a:close/>
                </a:path>
              </a:pathLst>
            </a:custGeom>
            <a:blipFill>
              <a:blip r:embed="rId4"/>
              <a:stretch>
                <a:fillRect l="-50888" t="0" r="-7193" b="0"/>
              </a:stretch>
            </a:blipFill>
          </p:spPr>
        </p:sp>
      </p:grpSp>
      <p:grpSp>
        <p:nvGrpSpPr>
          <p:cNvPr name="Group 10" id="10"/>
          <p:cNvGrpSpPr/>
          <p:nvPr/>
        </p:nvGrpSpPr>
        <p:grpSpPr>
          <a:xfrm rot="0">
            <a:off x="6182360" y="-111441"/>
            <a:ext cx="532129" cy="2941746"/>
            <a:chOff x="0" y="0"/>
            <a:chExt cx="140149" cy="774781"/>
          </a:xfrm>
        </p:grpSpPr>
        <p:sp>
          <p:nvSpPr>
            <p:cNvPr name="Freeform 11" id="11"/>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2" id="12"/>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10800000">
            <a:off x="0" y="7981271"/>
            <a:ext cx="532129" cy="2941746"/>
            <a:chOff x="0" y="0"/>
            <a:chExt cx="140149" cy="774781"/>
          </a:xfrm>
        </p:grpSpPr>
        <p:sp>
          <p:nvSpPr>
            <p:cNvPr name="Freeform 14" id="14"/>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5" id="15"/>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589131" y="4546017"/>
            <a:ext cx="5185918" cy="2120900"/>
          </a:xfrm>
          <a:prstGeom prst="rect">
            <a:avLst/>
          </a:prstGeom>
        </p:spPr>
        <p:txBody>
          <a:bodyPr anchor="t" rtlCol="false" tIns="0" lIns="0" bIns="0" rIns="0">
            <a:spAutoFit/>
          </a:bodyPr>
          <a:lstStyle/>
          <a:p>
            <a:pPr algn="l">
              <a:lnSpc>
                <a:spcPts val="2799"/>
              </a:lnSpc>
            </a:pPr>
            <a:r>
              <a:rPr lang="en-US" sz="1999">
                <a:solidFill>
                  <a:srgbClr val="000000"/>
                </a:solidFill>
                <a:latin typeface="Poppins"/>
              </a:rPr>
              <a:t>The comprehensive analysis of key metrics and trends within the dataset enables targeted improvements, driving overall business growth and competitiveness in the hospitality industry.</a:t>
            </a:r>
          </a:p>
        </p:txBody>
      </p:sp>
      <p:sp>
        <p:nvSpPr>
          <p:cNvPr name="TextBox 3" id="3"/>
          <p:cNvSpPr txBox="true"/>
          <p:nvPr/>
        </p:nvSpPr>
        <p:spPr>
          <a:xfrm rot="0">
            <a:off x="1589131" y="7489825"/>
            <a:ext cx="5185918" cy="1768475"/>
          </a:xfrm>
          <a:prstGeom prst="rect">
            <a:avLst/>
          </a:prstGeom>
        </p:spPr>
        <p:txBody>
          <a:bodyPr anchor="t" rtlCol="false" tIns="0" lIns="0" bIns="0" rIns="0">
            <a:spAutoFit/>
          </a:bodyPr>
          <a:lstStyle/>
          <a:p>
            <a:pPr algn="l">
              <a:lnSpc>
                <a:spcPts val="2799"/>
              </a:lnSpc>
            </a:pPr>
            <a:r>
              <a:rPr lang="en-US" sz="1999">
                <a:solidFill>
                  <a:srgbClr val="000000"/>
                </a:solidFill>
                <a:latin typeface="Poppins"/>
              </a:rPr>
              <a:t>This data-driven approach ensures that hotels and Airbnbs can adapt to market demands effectively, resulting in increased profitability and sustained success.</a:t>
            </a:r>
          </a:p>
        </p:txBody>
      </p:sp>
      <p:grpSp>
        <p:nvGrpSpPr>
          <p:cNvPr name="Group 4" id="4"/>
          <p:cNvGrpSpPr/>
          <p:nvPr/>
        </p:nvGrpSpPr>
        <p:grpSpPr>
          <a:xfrm rot="0">
            <a:off x="9665750" y="-390004"/>
            <a:ext cx="8974741" cy="12498013"/>
            <a:chOff x="0" y="0"/>
            <a:chExt cx="2363718" cy="3291658"/>
          </a:xfrm>
        </p:grpSpPr>
        <p:sp>
          <p:nvSpPr>
            <p:cNvPr name="Freeform 5" id="5"/>
            <p:cNvSpPr/>
            <p:nvPr/>
          </p:nvSpPr>
          <p:spPr>
            <a:xfrm flipH="false" flipV="false" rot="0">
              <a:off x="0" y="0"/>
              <a:ext cx="2363718" cy="3291658"/>
            </a:xfrm>
            <a:custGeom>
              <a:avLst/>
              <a:gdLst/>
              <a:ahLst/>
              <a:cxnLst/>
              <a:rect r="r" b="b" t="t" l="l"/>
              <a:pathLst>
                <a:path h="3291658" w="2363718">
                  <a:moveTo>
                    <a:pt x="0" y="0"/>
                  </a:moveTo>
                  <a:lnTo>
                    <a:pt x="2363718" y="0"/>
                  </a:lnTo>
                  <a:lnTo>
                    <a:pt x="2363718" y="3291658"/>
                  </a:lnTo>
                  <a:lnTo>
                    <a:pt x="0" y="3291658"/>
                  </a:lnTo>
                  <a:close/>
                </a:path>
              </a:pathLst>
            </a:custGeom>
            <a:solidFill>
              <a:srgbClr val="000000"/>
            </a:solidFill>
          </p:spPr>
        </p:sp>
        <p:sp>
          <p:nvSpPr>
            <p:cNvPr name="TextBox 6" id="6"/>
            <p:cNvSpPr txBox="true"/>
            <p:nvPr/>
          </p:nvSpPr>
          <p:spPr>
            <a:xfrm>
              <a:off x="0" y="-57150"/>
              <a:ext cx="2363718" cy="3348808"/>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7903379" y="2011784"/>
            <a:ext cx="9355921" cy="3313861"/>
            <a:chOff x="0" y="0"/>
            <a:chExt cx="1449477" cy="513404"/>
          </a:xfrm>
        </p:grpSpPr>
        <p:sp>
          <p:nvSpPr>
            <p:cNvPr name="Freeform 8" id="8"/>
            <p:cNvSpPr/>
            <p:nvPr/>
          </p:nvSpPr>
          <p:spPr>
            <a:xfrm flipH="false" flipV="false" rot="0">
              <a:off x="0" y="0"/>
              <a:ext cx="1449477" cy="513404"/>
            </a:xfrm>
            <a:custGeom>
              <a:avLst/>
              <a:gdLst/>
              <a:ahLst/>
              <a:cxnLst/>
              <a:rect r="r" b="b" t="t" l="l"/>
              <a:pathLst>
                <a:path h="513404" w="1449477">
                  <a:moveTo>
                    <a:pt x="0" y="0"/>
                  </a:moveTo>
                  <a:lnTo>
                    <a:pt x="1449477" y="0"/>
                  </a:lnTo>
                  <a:lnTo>
                    <a:pt x="1449477" y="513404"/>
                  </a:lnTo>
                  <a:lnTo>
                    <a:pt x="0" y="513404"/>
                  </a:lnTo>
                  <a:close/>
                </a:path>
              </a:pathLst>
            </a:custGeom>
            <a:blipFill>
              <a:blip r:embed="rId2"/>
              <a:stretch>
                <a:fillRect l="0" t="-44050" r="0" b="-44050"/>
              </a:stretch>
            </a:blipFill>
          </p:spPr>
        </p:sp>
      </p:grpSp>
      <p:grpSp>
        <p:nvGrpSpPr>
          <p:cNvPr name="Group 9" id="9"/>
          <p:cNvGrpSpPr/>
          <p:nvPr/>
        </p:nvGrpSpPr>
        <p:grpSpPr>
          <a:xfrm rot="0">
            <a:off x="7903379" y="5944439"/>
            <a:ext cx="9355921" cy="3313861"/>
            <a:chOff x="0" y="0"/>
            <a:chExt cx="1449477" cy="513404"/>
          </a:xfrm>
        </p:grpSpPr>
        <p:sp>
          <p:nvSpPr>
            <p:cNvPr name="Freeform 10" id="10"/>
            <p:cNvSpPr/>
            <p:nvPr/>
          </p:nvSpPr>
          <p:spPr>
            <a:xfrm flipH="false" flipV="false" rot="0">
              <a:off x="0" y="0"/>
              <a:ext cx="1449477" cy="513404"/>
            </a:xfrm>
            <a:custGeom>
              <a:avLst/>
              <a:gdLst/>
              <a:ahLst/>
              <a:cxnLst/>
              <a:rect r="r" b="b" t="t" l="l"/>
              <a:pathLst>
                <a:path h="513404" w="1449477">
                  <a:moveTo>
                    <a:pt x="0" y="0"/>
                  </a:moveTo>
                  <a:lnTo>
                    <a:pt x="1449477" y="0"/>
                  </a:lnTo>
                  <a:lnTo>
                    <a:pt x="1449477" y="513404"/>
                  </a:lnTo>
                  <a:lnTo>
                    <a:pt x="0" y="513404"/>
                  </a:lnTo>
                  <a:close/>
                </a:path>
              </a:pathLst>
            </a:custGeom>
            <a:blipFill>
              <a:blip r:embed="rId3"/>
              <a:stretch>
                <a:fillRect l="0" t="-32845" r="0" b="-32845"/>
              </a:stretch>
            </a:blipFill>
          </p:spPr>
        </p:sp>
      </p:grpSp>
      <p:sp>
        <p:nvSpPr>
          <p:cNvPr name="Freeform 11" id="11"/>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2" id="12"/>
          <p:cNvSpPr txBox="true"/>
          <p:nvPr/>
        </p:nvSpPr>
        <p:spPr>
          <a:xfrm rot="0">
            <a:off x="1686987" y="1047750"/>
            <a:ext cx="7712698" cy="385382"/>
          </a:xfrm>
          <a:prstGeom prst="rect">
            <a:avLst/>
          </a:prstGeom>
        </p:spPr>
        <p:txBody>
          <a:bodyPr anchor="t" rtlCol="false" tIns="0" lIns="0" bIns="0" rIns="0">
            <a:spAutoFit/>
          </a:bodyPr>
          <a:lstStyle/>
          <a:p>
            <a:pPr algn="l">
              <a:lnSpc>
                <a:spcPts val="2721"/>
              </a:lnSpc>
            </a:pPr>
            <a:r>
              <a:rPr lang="en-US" sz="2520">
                <a:solidFill>
                  <a:srgbClr val="000000"/>
                </a:solidFill>
                <a:latin typeface="The Seasons Bold"/>
              </a:rPr>
              <a:t>Conclusions</a:t>
            </a:r>
          </a:p>
        </p:txBody>
      </p:sp>
      <p:grpSp>
        <p:nvGrpSpPr>
          <p:cNvPr name="Group 13" id="13"/>
          <p:cNvGrpSpPr/>
          <p:nvPr/>
        </p:nvGrpSpPr>
        <p:grpSpPr>
          <a:xfrm rot="-10800000">
            <a:off x="9399685" y="-347721"/>
            <a:ext cx="532129" cy="2941746"/>
            <a:chOff x="0" y="0"/>
            <a:chExt cx="140149" cy="774781"/>
          </a:xfrm>
        </p:grpSpPr>
        <p:sp>
          <p:nvSpPr>
            <p:cNvPr name="Freeform 14" id="14"/>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5" id="15"/>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10800000">
            <a:off x="0" y="7981271"/>
            <a:ext cx="532129" cy="2941746"/>
            <a:chOff x="0" y="0"/>
            <a:chExt cx="140149" cy="774781"/>
          </a:xfrm>
        </p:grpSpPr>
        <p:sp>
          <p:nvSpPr>
            <p:cNvPr name="Freeform 17" id="17"/>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8" id="18"/>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10800000">
            <a:off x="17755871" y="7981271"/>
            <a:ext cx="532129" cy="2941746"/>
            <a:chOff x="0" y="0"/>
            <a:chExt cx="140149" cy="774781"/>
          </a:xfrm>
        </p:grpSpPr>
        <p:sp>
          <p:nvSpPr>
            <p:cNvPr name="Freeform 20" id="20"/>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21" id="21"/>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
        <p:nvSpPr>
          <p:cNvPr name="TextBox 22" id="22"/>
          <p:cNvSpPr txBox="true"/>
          <p:nvPr/>
        </p:nvSpPr>
        <p:spPr>
          <a:xfrm rot="0">
            <a:off x="1589131" y="1954634"/>
            <a:ext cx="5185918" cy="1768475"/>
          </a:xfrm>
          <a:prstGeom prst="rect">
            <a:avLst/>
          </a:prstGeom>
        </p:spPr>
        <p:txBody>
          <a:bodyPr anchor="t" rtlCol="false" tIns="0" lIns="0" bIns="0" rIns="0">
            <a:spAutoFit/>
          </a:bodyPr>
          <a:lstStyle/>
          <a:p>
            <a:pPr algn="l">
              <a:lnSpc>
                <a:spcPts val="2799"/>
              </a:lnSpc>
            </a:pPr>
            <a:r>
              <a:rPr lang="en-US" sz="1999">
                <a:solidFill>
                  <a:srgbClr val="000000"/>
                </a:solidFill>
                <a:latin typeface="Poppins"/>
              </a:rPr>
              <a:t>By leveraging Tableau to analyze hotel listing datasets, the project provides actionable insights that can significantly enhance pricing strategies, availability, and service quality.</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787244" y="-390004"/>
            <a:ext cx="7911060" cy="11067008"/>
            <a:chOff x="0" y="0"/>
            <a:chExt cx="2083571" cy="2914768"/>
          </a:xfrm>
        </p:grpSpPr>
        <p:sp>
          <p:nvSpPr>
            <p:cNvPr name="Freeform 3" id="3"/>
            <p:cNvSpPr/>
            <p:nvPr/>
          </p:nvSpPr>
          <p:spPr>
            <a:xfrm flipH="false" flipV="false" rot="0">
              <a:off x="0" y="0"/>
              <a:ext cx="2083571" cy="2914767"/>
            </a:xfrm>
            <a:custGeom>
              <a:avLst/>
              <a:gdLst/>
              <a:ahLst/>
              <a:cxnLst/>
              <a:rect r="r" b="b" t="t" l="l"/>
              <a:pathLst>
                <a:path h="2914767" w="2083571">
                  <a:moveTo>
                    <a:pt x="0" y="0"/>
                  </a:moveTo>
                  <a:lnTo>
                    <a:pt x="2083571" y="0"/>
                  </a:lnTo>
                  <a:lnTo>
                    <a:pt x="2083571" y="2914767"/>
                  </a:lnTo>
                  <a:lnTo>
                    <a:pt x="0" y="2914767"/>
                  </a:lnTo>
                  <a:close/>
                </a:path>
              </a:pathLst>
            </a:custGeom>
            <a:solidFill>
              <a:srgbClr val="000000"/>
            </a:solidFill>
          </p:spPr>
        </p:sp>
        <p:sp>
          <p:nvSpPr>
            <p:cNvPr name="TextBox 4" id="4"/>
            <p:cNvSpPr txBox="true"/>
            <p:nvPr/>
          </p:nvSpPr>
          <p:spPr>
            <a:xfrm>
              <a:off x="0" y="-57150"/>
              <a:ext cx="2083571" cy="2971918"/>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2232161"/>
            <a:ext cx="8115300" cy="4362450"/>
          </a:xfrm>
          <a:prstGeom prst="rect">
            <a:avLst/>
          </a:prstGeom>
        </p:spPr>
        <p:txBody>
          <a:bodyPr anchor="t" rtlCol="false" tIns="0" lIns="0" bIns="0" rIns="0">
            <a:spAutoFit/>
          </a:bodyPr>
          <a:lstStyle/>
          <a:p>
            <a:pPr algn="l">
              <a:lnSpc>
                <a:spcPts val="10799"/>
              </a:lnSpc>
            </a:pPr>
            <a:r>
              <a:rPr lang="en-US" sz="9999">
                <a:solidFill>
                  <a:srgbClr val="8D6F22"/>
                </a:solidFill>
                <a:latin typeface="The Seasons Bold"/>
              </a:rPr>
              <a:t>Hotel Aggregator Analysis</a:t>
            </a:r>
          </a:p>
        </p:txBody>
      </p:sp>
      <p:sp>
        <p:nvSpPr>
          <p:cNvPr name="TextBox 7" id="7"/>
          <p:cNvSpPr txBox="true"/>
          <p:nvPr/>
        </p:nvSpPr>
        <p:spPr>
          <a:xfrm rot="0">
            <a:off x="1028700" y="6275190"/>
            <a:ext cx="8696243" cy="533633"/>
          </a:xfrm>
          <a:prstGeom prst="rect">
            <a:avLst/>
          </a:prstGeom>
        </p:spPr>
        <p:txBody>
          <a:bodyPr anchor="t" rtlCol="false" tIns="0" lIns="0" bIns="0" rIns="0">
            <a:spAutoFit/>
          </a:bodyPr>
          <a:lstStyle/>
          <a:p>
            <a:pPr algn="l">
              <a:lnSpc>
                <a:spcPts val="4328"/>
              </a:lnSpc>
            </a:pPr>
            <a:r>
              <a:rPr lang="en-US" sz="2546" spc="300">
                <a:solidFill>
                  <a:srgbClr val="000000"/>
                </a:solidFill>
                <a:latin typeface="Poppins"/>
              </a:rPr>
              <a:t>A TABLEAU PROJECT</a:t>
            </a:r>
          </a:p>
        </p:txBody>
      </p:sp>
      <p:grpSp>
        <p:nvGrpSpPr>
          <p:cNvPr name="Group 8" id="8"/>
          <p:cNvGrpSpPr/>
          <p:nvPr/>
        </p:nvGrpSpPr>
        <p:grpSpPr>
          <a:xfrm rot="0">
            <a:off x="8918667" y="2136911"/>
            <a:ext cx="8319513" cy="6757242"/>
            <a:chOff x="0" y="0"/>
            <a:chExt cx="1288910" cy="1046874"/>
          </a:xfrm>
        </p:grpSpPr>
        <p:sp>
          <p:nvSpPr>
            <p:cNvPr name="Freeform 9" id="9"/>
            <p:cNvSpPr/>
            <p:nvPr/>
          </p:nvSpPr>
          <p:spPr>
            <a:xfrm flipH="false" flipV="false" rot="0">
              <a:off x="0" y="0"/>
              <a:ext cx="1288910" cy="1046874"/>
            </a:xfrm>
            <a:custGeom>
              <a:avLst/>
              <a:gdLst/>
              <a:ahLst/>
              <a:cxnLst/>
              <a:rect r="r" b="b" t="t" l="l"/>
              <a:pathLst>
                <a:path h="1046874" w="1288910">
                  <a:moveTo>
                    <a:pt x="0" y="0"/>
                  </a:moveTo>
                  <a:lnTo>
                    <a:pt x="1288910" y="0"/>
                  </a:lnTo>
                  <a:lnTo>
                    <a:pt x="1288910" y="1046874"/>
                  </a:lnTo>
                  <a:lnTo>
                    <a:pt x="0" y="1046874"/>
                  </a:lnTo>
                  <a:close/>
                </a:path>
              </a:pathLst>
            </a:custGeom>
            <a:blipFill>
              <a:blip r:embed="rId4"/>
              <a:stretch>
                <a:fillRect l="-10954" t="0" r="-10954" b="0"/>
              </a:stretch>
            </a:blipFill>
          </p:spPr>
        </p:sp>
      </p:grpSp>
      <p:sp>
        <p:nvSpPr>
          <p:cNvPr name="TextBox 10" id="10"/>
          <p:cNvSpPr txBox="true"/>
          <p:nvPr/>
        </p:nvSpPr>
        <p:spPr>
          <a:xfrm rot="0">
            <a:off x="1028700" y="7821002"/>
            <a:ext cx="6658708" cy="711200"/>
          </a:xfrm>
          <a:prstGeom prst="rect">
            <a:avLst/>
          </a:prstGeom>
        </p:spPr>
        <p:txBody>
          <a:bodyPr anchor="t" rtlCol="false" tIns="0" lIns="0" bIns="0" rIns="0">
            <a:spAutoFit/>
          </a:bodyPr>
          <a:lstStyle/>
          <a:p>
            <a:pPr algn="l">
              <a:lnSpc>
                <a:spcPts val="2799"/>
              </a:lnSpc>
            </a:pPr>
            <a:r>
              <a:rPr lang="en-US" sz="1999">
                <a:solidFill>
                  <a:srgbClr val="000000"/>
                </a:solidFill>
                <a:latin typeface="Poppins"/>
              </a:rPr>
              <a:t>Christian Nico Gayo</a:t>
            </a:r>
          </a:p>
          <a:p>
            <a:pPr algn="l">
              <a:lnSpc>
                <a:spcPts val="2799"/>
              </a:lnSpc>
            </a:pPr>
            <a:r>
              <a:rPr lang="en-US" sz="1999">
                <a:solidFill>
                  <a:srgbClr val="000000"/>
                </a:solidFill>
                <a:latin typeface="Poppins"/>
              </a:rPr>
              <a:t>MIP-DA-07</a:t>
            </a:r>
          </a:p>
        </p:txBody>
      </p:sp>
      <p:sp>
        <p:nvSpPr>
          <p:cNvPr name="TextBox 11" id="11"/>
          <p:cNvSpPr txBox="true"/>
          <p:nvPr/>
        </p:nvSpPr>
        <p:spPr>
          <a:xfrm rot="0">
            <a:off x="1686987" y="1047750"/>
            <a:ext cx="9100257" cy="385382"/>
          </a:xfrm>
          <a:prstGeom prst="rect">
            <a:avLst/>
          </a:prstGeom>
        </p:spPr>
        <p:txBody>
          <a:bodyPr anchor="t" rtlCol="false" tIns="0" lIns="0" bIns="0" rIns="0">
            <a:spAutoFit/>
          </a:bodyPr>
          <a:lstStyle/>
          <a:p>
            <a:pPr algn="l">
              <a:lnSpc>
                <a:spcPts val="2721"/>
              </a:lnSpc>
            </a:pPr>
            <a:r>
              <a:rPr lang="en-US" sz="2520">
                <a:solidFill>
                  <a:srgbClr val="000000"/>
                </a:solidFill>
                <a:latin typeface="The Seasons Bold"/>
              </a:rPr>
              <a:t>TASK 3 | Mentorness Data Analytics Internship</a:t>
            </a:r>
          </a:p>
        </p:txBody>
      </p:sp>
      <p:grpSp>
        <p:nvGrpSpPr>
          <p:cNvPr name="Group 12" id="12"/>
          <p:cNvGrpSpPr/>
          <p:nvPr/>
        </p:nvGrpSpPr>
        <p:grpSpPr>
          <a:xfrm rot="-5400000">
            <a:off x="10815980" y="7423279"/>
            <a:ext cx="532129" cy="2941746"/>
            <a:chOff x="0" y="0"/>
            <a:chExt cx="140149" cy="774781"/>
          </a:xfrm>
        </p:grpSpPr>
        <p:sp>
          <p:nvSpPr>
            <p:cNvPr name="Freeform 13" id="13"/>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4" id="14"/>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5" id="15"/>
          <p:cNvGrpSpPr/>
          <p:nvPr/>
        </p:nvGrpSpPr>
        <p:grpSpPr>
          <a:xfrm rot="-5400000">
            <a:off x="15947582" y="666037"/>
            <a:ext cx="532129" cy="2941746"/>
            <a:chOff x="0" y="0"/>
            <a:chExt cx="140149" cy="774781"/>
          </a:xfrm>
        </p:grpSpPr>
        <p:sp>
          <p:nvSpPr>
            <p:cNvPr name="Freeform 16" id="16"/>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7" id="17"/>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3733802"/>
            <a:ext cx="7459492" cy="2924171"/>
          </a:xfrm>
          <a:prstGeom prst="rect">
            <a:avLst/>
          </a:prstGeom>
        </p:spPr>
        <p:txBody>
          <a:bodyPr anchor="t" rtlCol="false" tIns="0" lIns="0" bIns="0" rIns="0">
            <a:spAutoFit/>
          </a:bodyPr>
          <a:lstStyle/>
          <a:p>
            <a:pPr algn="l">
              <a:lnSpc>
                <a:spcPts val="10799"/>
              </a:lnSpc>
            </a:pPr>
            <a:r>
              <a:rPr lang="en-US" sz="9999">
                <a:solidFill>
                  <a:srgbClr val="8D6F22"/>
                </a:solidFill>
                <a:latin typeface="The Seasons Bold"/>
              </a:rPr>
              <a:t>Project Overview</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Hotel Aggregator Analysis</a:t>
            </a:r>
          </a:p>
        </p:txBody>
      </p:sp>
      <p:grpSp>
        <p:nvGrpSpPr>
          <p:cNvPr name="Group 8" id="8"/>
          <p:cNvGrpSpPr/>
          <p:nvPr/>
        </p:nvGrpSpPr>
        <p:grpSpPr>
          <a:xfrm rot="0">
            <a:off x="1028700" y="2029180"/>
            <a:ext cx="6220076" cy="6228639"/>
            <a:chOff x="0" y="0"/>
            <a:chExt cx="488602" cy="489274"/>
          </a:xfrm>
        </p:grpSpPr>
        <p:sp>
          <p:nvSpPr>
            <p:cNvPr name="Freeform 9" id="9"/>
            <p:cNvSpPr/>
            <p:nvPr/>
          </p:nvSpPr>
          <p:spPr>
            <a:xfrm flipH="false" flipV="false" rot="0">
              <a:off x="0" y="0"/>
              <a:ext cx="488602" cy="489274"/>
            </a:xfrm>
            <a:custGeom>
              <a:avLst/>
              <a:gdLst/>
              <a:ahLst/>
              <a:cxnLst/>
              <a:rect r="r" b="b" t="t" l="l"/>
              <a:pathLst>
                <a:path h="489274" w="488602">
                  <a:moveTo>
                    <a:pt x="0" y="0"/>
                  </a:moveTo>
                  <a:lnTo>
                    <a:pt x="488602" y="0"/>
                  </a:lnTo>
                  <a:lnTo>
                    <a:pt x="488602" y="489274"/>
                  </a:lnTo>
                  <a:lnTo>
                    <a:pt x="0" y="489274"/>
                  </a:lnTo>
                  <a:close/>
                </a:path>
              </a:pathLst>
            </a:custGeom>
            <a:blipFill>
              <a:blip r:embed="rId4"/>
              <a:stretch>
                <a:fillRect l="-31023" t="0" r="-19465" b="0"/>
              </a:stretch>
            </a:blipFill>
          </p:spPr>
        </p:sp>
      </p:grpSp>
      <p:grpSp>
        <p:nvGrpSpPr>
          <p:cNvPr name="Group 10" id="10"/>
          <p:cNvGrpSpPr/>
          <p:nvPr/>
        </p:nvGrpSpPr>
        <p:grpSpPr>
          <a:xfrm rot="0">
            <a:off x="6182360" y="-111441"/>
            <a:ext cx="532129" cy="2941746"/>
            <a:chOff x="0" y="0"/>
            <a:chExt cx="140149" cy="774781"/>
          </a:xfrm>
        </p:grpSpPr>
        <p:sp>
          <p:nvSpPr>
            <p:cNvPr name="Freeform 11" id="11"/>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2" id="12"/>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10800000">
            <a:off x="0" y="7981271"/>
            <a:ext cx="532129" cy="2941746"/>
            <a:chOff x="0" y="0"/>
            <a:chExt cx="140149" cy="774781"/>
          </a:xfrm>
        </p:grpSpPr>
        <p:sp>
          <p:nvSpPr>
            <p:cNvPr name="Freeform 14" id="14"/>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5" id="15"/>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1485900"/>
            <a:ext cx="8115300" cy="7181850"/>
          </a:xfrm>
          <a:prstGeom prst="rect">
            <a:avLst/>
          </a:prstGeom>
        </p:spPr>
        <p:txBody>
          <a:bodyPr anchor="t" rtlCol="false" tIns="0" lIns="0" bIns="0" rIns="0">
            <a:spAutoFit/>
          </a:bodyPr>
          <a:lstStyle/>
          <a:p>
            <a:pPr algn="l">
              <a:lnSpc>
                <a:spcPts val="4079"/>
              </a:lnSpc>
            </a:pPr>
            <a:r>
              <a:rPr lang="en-US" sz="2399">
                <a:solidFill>
                  <a:srgbClr val="000000"/>
                </a:solidFill>
                <a:latin typeface="Poppins"/>
              </a:rPr>
              <a:t>     In an industry where hotels and Airbnbs significantly impact the global economy, data analysis becomes crucial for driving business growth.</a:t>
            </a:r>
          </a:p>
          <a:p>
            <a:pPr algn="l">
              <a:lnSpc>
                <a:spcPts val="4079"/>
              </a:lnSpc>
            </a:pPr>
            <a:r>
              <a:rPr lang="en-US" sz="2399">
                <a:solidFill>
                  <a:srgbClr val="000000"/>
                </a:solidFill>
                <a:latin typeface="Poppins"/>
              </a:rPr>
              <a:t>     As a data analyst intern, the task is to perform a comprehensive hotel aggregator analysis on a detailed dataset of hotel listings. Utilizing Tableau, this analysis will uncover trends, patterns, and key metrics such as pricing, availability, host characteristics, and review scores.</a:t>
            </a:r>
          </a:p>
          <a:p>
            <a:pPr algn="l">
              <a:lnSpc>
                <a:spcPts val="4079"/>
              </a:lnSpc>
            </a:pPr>
            <a:r>
              <a:rPr lang="en-US" sz="2399">
                <a:solidFill>
                  <a:srgbClr val="000000"/>
                </a:solidFill>
                <a:latin typeface="Poppins"/>
              </a:rPr>
              <a:t>     The goal is to derive actionable insights that enhance the quality and competitiveness of these listings, ultimately contributing to the success and growth of the business.</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Project Overview</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10800000">
            <a:off x="0" y="7981271"/>
            <a:ext cx="532129" cy="2941746"/>
            <a:chOff x="0" y="0"/>
            <a:chExt cx="140149" cy="774781"/>
          </a:xfrm>
        </p:grpSpPr>
        <p:sp>
          <p:nvSpPr>
            <p:cNvPr name="Freeform 12" id="12"/>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3" id="13"/>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3733802"/>
            <a:ext cx="7459492" cy="2924171"/>
          </a:xfrm>
          <a:prstGeom prst="rect">
            <a:avLst/>
          </a:prstGeom>
        </p:spPr>
        <p:txBody>
          <a:bodyPr anchor="t" rtlCol="false" tIns="0" lIns="0" bIns="0" rIns="0">
            <a:spAutoFit/>
          </a:bodyPr>
          <a:lstStyle/>
          <a:p>
            <a:pPr algn="l">
              <a:lnSpc>
                <a:spcPts val="10799"/>
              </a:lnSpc>
            </a:pPr>
            <a:r>
              <a:rPr lang="en-US" sz="9999">
                <a:solidFill>
                  <a:srgbClr val="8D6F22"/>
                </a:solidFill>
                <a:latin typeface="The Seasons Bold"/>
              </a:rPr>
              <a:t>Project Objectives</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Hotel Aggregator Analysis</a:t>
            </a:r>
          </a:p>
        </p:txBody>
      </p:sp>
      <p:grpSp>
        <p:nvGrpSpPr>
          <p:cNvPr name="Group 8" id="8"/>
          <p:cNvGrpSpPr/>
          <p:nvPr/>
        </p:nvGrpSpPr>
        <p:grpSpPr>
          <a:xfrm rot="0">
            <a:off x="1028700" y="2027071"/>
            <a:ext cx="5912362" cy="6232858"/>
            <a:chOff x="0" y="0"/>
            <a:chExt cx="464116" cy="489274"/>
          </a:xfrm>
        </p:grpSpPr>
        <p:sp>
          <p:nvSpPr>
            <p:cNvPr name="Freeform 9" id="9"/>
            <p:cNvSpPr/>
            <p:nvPr/>
          </p:nvSpPr>
          <p:spPr>
            <a:xfrm flipH="false" flipV="false" rot="0">
              <a:off x="0" y="0"/>
              <a:ext cx="464116" cy="489274"/>
            </a:xfrm>
            <a:custGeom>
              <a:avLst/>
              <a:gdLst/>
              <a:ahLst/>
              <a:cxnLst/>
              <a:rect r="r" b="b" t="t" l="l"/>
              <a:pathLst>
                <a:path h="489274" w="464116">
                  <a:moveTo>
                    <a:pt x="0" y="0"/>
                  </a:moveTo>
                  <a:lnTo>
                    <a:pt x="464116" y="0"/>
                  </a:lnTo>
                  <a:lnTo>
                    <a:pt x="464116" y="489274"/>
                  </a:lnTo>
                  <a:lnTo>
                    <a:pt x="0" y="489274"/>
                  </a:lnTo>
                  <a:close/>
                </a:path>
              </a:pathLst>
            </a:custGeom>
            <a:blipFill>
              <a:blip r:embed="rId4"/>
              <a:stretch>
                <a:fillRect l="0" t="-13238" r="0" b="-13238"/>
              </a:stretch>
            </a:blipFill>
          </p:spPr>
        </p:sp>
      </p:grpSp>
      <p:grpSp>
        <p:nvGrpSpPr>
          <p:cNvPr name="Group 10" id="10"/>
          <p:cNvGrpSpPr/>
          <p:nvPr/>
        </p:nvGrpSpPr>
        <p:grpSpPr>
          <a:xfrm rot="0">
            <a:off x="6182360" y="-111441"/>
            <a:ext cx="532129" cy="2941746"/>
            <a:chOff x="0" y="0"/>
            <a:chExt cx="140149" cy="774781"/>
          </a:xfrm>
        </p:grpSpPr>
        <p:sp>
          <p:nvSpPr>
            <p:cNvPr name="Freeform 11" id="11"/>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2" id="12"/>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10800000">
            <a:off x="0" y="7981271"/>
            <a:ext cx="532129" cy="2941746"/>
            <a:chOff x="0" y="0"/>
            <a:chExt cx="140149" cy="774781"/>
          </a:xfrm>
        </p:grpSpPr>
        <p:sp>
          <p:nvSpPr>
            <p:cNvPr name="Freeform 14" id="14"/>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5" id="15"/>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5019675"/>
            <a:ext cx="8115300" cy="1851025"/>
          </a:xfrm>
          <a:prstGeom prst="rect">
            <a:avLst/>
          </a:prstGeom>
        </p:spPr>
        <p:txBody>
          <a:bodyPr anchor="t" rtlCol="false" tIns="0" lIns="0" bIns="0" rIns="0">
            <a:spAutoFit/>
          </a:bodyPr>
          <a:lstStyle/>
          <a:p>
            <a:pPr algn="l">
              <a:lnSpc>
                <a:spcPts val="3739"/>
              </a:lnSpc>
            </a:pPr>
            <a:r>
              <a:rPr lang="en-US" sz="2199">
                <a:solidFill>
                  <a:srgbClr val="000000"/>
                </a:solidFill>
                <a:latin typeface="Poppins"/>
              </a:rPr>
              <a:t>- Visualize the distribution of listings on a map to identify popular neighborhoods.</a:t>
            </a:r>
          </a:p>
          <a:p>
            <a:pPr algn="l">
              <a:lnSpc>
                <a:spcPts val="3739"/>
              </a:lnSpc>
            </a:pPr>
            <a:r>
              <a:rPr lang="en-US" sz="2199">
                <a:solidFill>
                  <a:srgbClr val="000000"/>
                </a:solidFill>
                <a:latin typeface="Poppins"/>
              </a:rPr>
              <a:t>- Explore the geographical concentration of listings and host locations.</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Project Objectives</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
        <p:nvSpPr>
          <p:cNvPr name="TextBox 11" id="11"/>
          <p:cNvSpPr txBox="true"/>
          <p:nvPr/>
        </p:nvSpPr>
        <p:spPr>
          <a:xfrm rot="0">
            <a:off x="9144000" y="2914650"/>
            <a:ext cx="7459492" cy="2228850"/>
          </a:xfrm>
          <a:prstGeom prst="rect">
            <a:avLst/>
          </a:prstGeom>
        </p:spPr>
        <p:txBody>
          <a:bodyPr anchor="t" rtlCol="false" tIns="0" lIns="0" bIns="0" rIns="0">
            <a:spAutoFit/>
          </a:bodyPr>
          <a:lstStyle/>
          <a:p>
            <a:pPr algn="l">
              <a:lnSpc>
                <a:spcPts val="8100"/>
              </a:lnSpc>
            </a:pPr>
            <a:r>
              <a:rPr lang="en-US" sz="7500">
                <a:solidFill>
                  <a:srgbClr val="8D6F22"/>
                </a:solidFill>
                <a:latin typeface="The Seasons Bold"/>
              </a:rPr>
              <a:t>Geographical Insights</a:t>
            </a:r>
          </a:p>
        </p:txBody>
      </p:sp>
      <p:grpSp>
        <p:nvGrpSpPr>
          <p:cNvPr name="Group 12" id="12"/>
          <p:cNvGrpSpPr/>
          <p:nvPr/>
        </p:nvGrpSpPr>
        <p:grpSpPr>
          <a:xfrm rot="-10800000">
            <a:off x="0" y="7981271"/>
            <a:ext cx="532129" cy="2941746"/>
            <a:chOff x="0" y="0"/>
            <a:chExt cx="140149" cy="774781"/>
          </a:xfrm>
        </p:grpSpPr>
        <p:sp>
          <p:nvSpPr>
            <p:cNvPr name="Freeform 13" id="13"/>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4" id="14"/>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5019675"/>
            <a:ext cx="8115300" cy="1851025"/>
          </a:xfrm>
          <a:prstGeom prst="rect">
            <a:avLst/>
          </a:prstGeom>
        </p:spPr>
        <p:txBody>
          <a:bodyPr anchor="t" rtlCol="false" tIns="0" lIns="0" bIns="0" rIns="0">
            <a:spAutoFit/>
          </a:bodyPr>
          <a:lstStyle/>
          <a:p>
            <a:pPr algn="l">
              <a:lnSpc>
                <a:spcPts val="3739"/>
              </a:lnSpc>
            </a:pPr>
            <a:r>
              <a:rPr lang="en-US" sz="2199">
                <a:solidFill>
                  <a:srgbClr val="000000"/>
                </a:solidFill>
                <a:latin typeface="Poppins"/>
              </a:rPr>
              <a:t>- Analyze pricing trends based on property types, room types, and accommodation capacity.</a:t>
            </a:r>
          </a:p>
          <a:p>
            <a:pPr algn="l">
              <a:lnSpc>
                <a:spcPts val="3739"/>
              </a:lnSpc>
            </a:pPr>
            <a:r>
              <a:rPr lang="en-US" sz="2199">
                <a:solidFill>
                  <a:srgbClr val="000000"/>
                </a:solidFill>
                <a:latin typeface="Poppins"/>
              </a:rPr>
              <a:t>- Investigate the availability of listings over time and identify peak periods.</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Project Objectives</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
        <p:nvSpPr>
          <p:cNvPr name="TextBox 11" id="11"/>
          <p:cNvSpPr txBox="true"/>
          <p:nvPr/>
        </p:nvSpPr>
        <p:spPr>
          <a:xfrm rot="0">
            <a:off x="9144000" y="3225165"/>
            <a:ext cx="7459492" cy="1918335"/>
          </a:xfrm>
          <a:prstGeom prst="rect">
            <a:avLst/>
          </a:prstGeom>
        </p:spPr>
        <p:txBody>
          <a:bodyPr anchor="t" rtlCol="false" tIns="0" lIns="0" bIns="0" rIns="0">
            <a:spAutoFit/>
          </a:bodyPr>
          <a:lstStyle/>
          <a:p>
            <a:pPr algn="l">
              <a:lnSpc>
                <a:spcPts val="7020"/>
              </a:lnSpc>
            </a:pPr>
            <a:r>
              <a:rPr lang="en-US" sz="6500">
                <a:solidFill>
                  <a:srgbClr val="8D6F22"/>
                </a:solidFill>
                <a:latin typeface="The Seasons Bold"/>
              </a:rPr>
              <a:t>Pricing and Availability Analysis</a:t>
            </a:r>
          </a:p>
        </p:txBody>
      </p:sp>
      <p:grpSp>
        <p:nvGrpSpPr>
          <p:cNvPr name="Group 12" id="12"/>
          <p:cNvGrpSpPr/>
          <p:nvPr/>
        </p:nvGrpSpPr>
        <p:grpSpPr>
          <a:xfrm rot="-10800000">
            <a:off x="0" y="7981271"/>
            <a:ext cx="532129" cy="2941746"/>
            <a:chOff x="0" y="0"/>
            <a:chExt cx="140149" cy="774781"/>
          </a:xfrm>
        </p:grpSpPr>
        <p:sp>
          <p:nvSpPr>
            <p:cNvPr name="Freeform 13" id="13"/>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4" id="14"/>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52879" y="-390004"/>
            <a:ext cx="7201304" cy="11067008"/>
            <a:chOff x="0" y="0"/>
            <a:chExt cx="1896640" cy="2914768"/>
          </a:xfrm>
        </p:grpSpPr>
        <p:sp>
          <p:nvSpPr>
            <p:cNvPr name="Freeform 3" id="3"/>
            <p:cNvSpPr/>
            <p:nvPr/>
          </p:nvSpPr>
          <p:spPr>
            <a:xfrm flipH="false" flipV="false" rot="0">
              <a:off x="0" y="0"/>
              <a:ext cx="1896640" cy="2914767"/>
            </a:xfrm>
            <a:custGeom>
              <a:avLst/>
              <a:gdLst/>
              <a:ahLst/>
              <a:cxnLst/>
              <a:rect r="r" b="b" t="t" l="l"/>
              <a:pathLst>
                <a:path h="2914767" w="1896640">
                  <a:moveTo>
                    <a:pt x="0" y="0"/>
                  </a:moveTo>
                  <a:lnTo>
                    <a:pt x="1896640" y="0"/>
                  </a:lnTo>
                  <a:lnTo>
                    <a:pt x="1896640" y="2914767"/>
                  </a:lnTo>
                  <a:lnTo>
                    <a:pt x="0" y="2914767"/>
                  </a:lnTo>
                  <a:close/>
                </a:path>
              </a:pathLst>
            </a:custGeom>
            <a:solidFill>
              <a:srgbClr val="000000"/>
            </a:solidFill>
          </p:spPr>
        </p:sp>
        <p:sp>
          <p:nvSpPr>
            <p:cNvPr name="TextBox 4" id="4"/>
            <p:cNvSpPr txBox="true"/>
            <p:nvPr/>
          </p:nvSpPr>
          <p:spPr>
            <a:xfrm>
              <a:off x="0" y="-57150"/>
              <a:ext cx="1896640" cy="2971918"/>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9144000" y="5019675"/>
            <a:ext cx="8115300" cy="1851025"/>
          </a:xfrm>
          <a:prstGeom prst="rect">
            <a:avLst/>
          </a:prstGeom>
        </p:spPr>
        <p:txBody>
          <a:bodyPr anchor="t" rtlCol="false" tIns="0" lIns="0" bIns="0" rIns="0">
            <a:spAutoFit/>
          </a:bodyPr>
          <a:lstStyle/>
          <a:p>
            <a:pPr algn="l">
              <a:lnSpc>
                <a:spcPts val="3739"/>
              </a:lnSpc>
            </a:pPr>
            <a:r>
              <a:rPr lang="en-US" sz="2199">
                <a:solidFill>
                  <a:srgbClr val="000000"/>
                </a:solidFill>
                <a:latin typeface="Poppins"/>
              </a:rPr>
              <a:t>- Evaluate host characteristics, including superhost status, response times, and verification methods.</a:t>
            </a:r>
          </a:p>
          <a:p>
            <a:pPr algn="l">
              <a:lnSpc>
                <a:spcPts val="3739"/>
              </a:lnSpc>
            </a:pPr>
            <a:r>
              <a:rPr lang="en-US" sz="2199">
                <a:solidFill>
                  <a:srgbClr val="000000"/>
                </a:solidFill>
                <a:latin typeface="Poppins"/>
              </a:rPr>
              <a:t>- Explore correlations between host attributes and listing performance.</a:t>
            </a:r>
          </a:p>
        </p:txBody>
      </p:sp>
      <p:sp>
        <p:nvSpPr>
          <p:cNvPr name="Freeform 6" id="6"/>
          <p:cNvSpPr/>
          <p:nvPr/>
        </p:nvSpPr>
        <p:spPr>
          <a:xfrm flipH="false" flipV="false" rot="0">
            <a:off x="1028700" y="1085276"/>
            <a:ext cx="411492" cy="274157"/>
          </a:xfrm>
          <a:custGeom>
            <a:avLst/>
            <a:gdLst/>
            <a:ahLst/>
            <a:cxnLst/>
            <a:rect r="r" b="b" t="t" l="l"/>
            <a:pathLst>
              <a:path h="274157" w="411492">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7" id="7"/>
          <p:cNvSpPr txBox="true"/>
          <p:nvPr/>
        </p:nvSpPr>
        <p:spPr>
          <a:xfrm rot="0">
            <a:off x="1686987" y="1047750"/>
            <a:ext cx="4495373" cy="385382"/>
          </a:xfrm>
          <a:prstGeom prst="rect">
            <a:avLst/>
          </a:prstGeom>
        </p:spPr>
        <p:txBody>
          <a:bodyPr anchor="t" rtlCol="false" tIns="0" lIns="0" bIns="0" rIns="0">
            <a:spAutoFit/>
          </a:bodyPr>
          <a:lstStyle/>
          <a:p>
            <a:pPr algn="l">
              <a:lnSpc>
                <a:spcPts val="2721"/>
              </a:lnSpc>
            </a:pPr>
            <a:r>
              <a:rPr lang="en-US" sz="2520">
                <a:solidFill>
                  <a:srgbClr val="FFFFFF"/>
                </a:solidFill>
                <a:latin typeface="The Seasons Bold"/>
              </a:rPr>
              <a:t>Project Objectives</a:t>
            </a:r>
          </a:p>
        </p:txBody>
      </p:sp>
      <p:grpSp>
        <p:nvGrpSpPr>
          <p:cNvPr name="Group 8" id="8"/>
          <p:cNvGrpSpPr/>
          <p:nvPr/>
        </p:nvGrpSpPr>
        <p:grpSpPr>
          <a:xfrm rot="0">
            <a:off x="6182360" y="-111441"/>
            <a:ext cx="532129" cy="2941746"/>
            <a:chOff x="0" y="0"/>
            <a:chExt cx="140149" cy="774781"/>
          </a:xfrm>
        </p:grpSpPr>
        <p:sp>
          <p:nvSpPr>
            <p:cNvPr name="Freeform 9" id="9"/>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0" id="10"/>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
        <p:nvSpPr>
          <p:cNvPr name="TextBox 11" id="11"/>
          <p:cNvSpPr txBox="true"/>
          <p:nvPr/>
        </p:nvSpPr>
        <p:spPr>
          <a:xfrm rot="0">
            <a:off x="9144000" y="2914650"/>
            <a:ext cx="7459492" cy="2228850"/>
          </a:xfrm>
          <a:prstGeom prst="rect">
            <a:avLst/>
          </a:prstGeom>
        </p:spPr>
        <p:txBody>
          <a:bodyPr anchor="t" rtlCol="false" tIns="0" lIns="0" bIns="0" rIns="0">
            <a:spAutoFit/>
          </a:bodyPr>
          <a:lstStyle/>
          <a:p>
            <a:pPr algn="l">
              <a:lnSpc>
                <a:spcPts val="8100"/>
              </a:lnSpc>
            </a:pPr>
            <a:r>
              <a:rPr lang="en-US" sz="7500">
                <a:solidFill>
                  <a:srgbClr val="8D6F22"/>
                </a:solidFill>
                <a:latin typeface="The Seasons Bold"/>
              </a:rPr>
              <a:t>Host Performance</a:t>
            </a:r>
          </a:p>
        </p:txBody>
      </p:sp>
      <p:grpSp>
        <p:nvGrpSpPr>
          <p:cNvPr name="Group 12" id="12"/>
          <p:cNvGrpSpPr/>
          <p:nvPr/>
        </p:nvGrpSpPr>
        <p:grpSpPr>
          <a:xfrm rot="-10800000">
            <a:off x="0" y="7981271"/>
            <a:ext cx="532129" cy="2941746"/>
            <a:chOff x="0" y="0"/>
            <a:chExt cx="140149" cy="774781"/>
          </a:xfrm>
        </p:grpSpPr>
        <p:sp>
          <p:nvSpPr>
            <p:cNvPr name="Freeform 13" id="13"/>
            <p:cNvSpPr/>
            <p:nvPr/>
          </p:nvSpPr>
          <p:spPr>
            <a:xfrm flipH="false" flipV="false" rot="0">
              <a:off x="0" y="0"/>
              <a:ext cx="140149" cy="774781"/>
            </a:xfrm>
            <a:custGeom>
              <a:avLst/>
              <a:gdLst/>
              <a:ahLst/>
              <a:cxnLst/>
              <a:rect r="r" b="b" t="t" l="l"/>
              <a:pathLst>
                <a:path h="774781" w="140149">
                  <a:moveTo>
                    <a:pt x="0" y="0"/>
                  </a:moveTo>
                  <a:lnTo>
                    <a:pt x="140149" y="0"/>
                  </a:lnTo>
                  <a:lnTo>
                    <a:pt x="140149" y="774781"/>
                  </a:lnTo>
                  <a:lnTo>
                    <a:pt x="0" y="774781"/>
                  </a:lnTo>
                  <a:close/>
                </a:path>
              </a:pathLst>
            </a:custGeom>
            <a:solidFill>
              <a:srgbClr val="8D6F22"/>
            </a:solidFill>
          </p:spPr>
        </p:sp>
        <p:sp>
          <p:nvSpPr>
            <p:cNvPr name="TextBox 14" id="14"/>
            <p:cNvSpPr txBox="true"/>
            <p:nvPr/>
          </p:nvSpPr>
          <p:spPr>
            <a:xfrm>
              <a:off x="0" y="-57150"/>
              <a:ext cx="140149" cy="831931"/>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DAGFpp271rM</dc:identifier>
  <dcterms:modified xsi:type="dcterms:W3CDTF">2011-08-01T06:04:30Z</dcterms:modified>
  <cp:revision>1</cp:revision>
  <dc:title>Hotel Aggregator Analysis using Tableau</dc:title>
</cp:coreProperties>
</file>

<file path=docProps/thumbnail.jpeg>
</file>